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Poppins Bold" charset="1" panose="00000800000000000000"/>
      <p:regular r:id="rId21"/>
    </p:embeddedFont>
    <p:embeddedFont>
      <p:font typeface="Open Sauce" charset="1" panose="00000500000000000000"/>
      <p:regular r:id="rId22"/>
    </p:embeddedFont>
    <p:embeddedFont>
      <p:font typeface="Poppins" charset="1" panose="00000500000000000000"/>
      <p:regular r:id="rId23"/>
    </p:embeddedFont>
    <p:embeddedFont>
      <p:font typeface="Open Sauce Bold" charset="1" panose="00000800000000000000"/>
      <p:regular r:id="rId24"/>
    </p:embeddedFont>
    <p:embeddedFont>
      <p:font typeface="Canva Sans" charset="1" panose="020B0503030501040103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28.svg>
</file>

<file path=ppt/media/image3.sv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26.jpeg" Type="http://schemas.openxmlformats.org/officeDocument/2006/relationships/image"/><Relationship Id="rId6" Target="../media/image27.png" Type="http://schemas.openxmlformats.org/officeDocument/2006/relationships/image"/><Relationship Id="rId7" Target="../media/image2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12.svg" Type="http://schemas.openxmlformats.org/officeDocument/2006/relationships/image"/><Relationship Id="rId8" Target="../media/image13.png" Type="http://schemas.openxmlformats.org/officeDocument/2006/relationships/image"/><Relationship Id="rId9" Target="../media/image1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5.png" Type="http://schemas.openxmlformats.org/officeDocument/2006/relationships/image"/><Relationship Id="rId5" Target="../media/image16.svg" Type="http://schemas.openxmlformats.org/officeDocument/2006/relationships/image"/><Relationship Id="rId6" Target="../media/image17.png" Type="http://schemas.openxmlformats.org/officeDocument/2006/relationships/image"/><Relationship Id="rId7" Target="../media/image18.svg" Type="http://schemas.openxmlformats.org/officeDocument/2006/relationships/image"/><Relationship Id="rId8" Target="../media/image19.png" Type="http://schemas.openxmlformats.org/officeDocument/2006/relationships/image"/><Relationship Id="rId9" Target="../media/image20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451535" y="6663670"/>
            <a:ext cx="6995006" cy="657848"/>
            <a:chOff x="0" y="0"/>
            <a:chExt cx="1842306" cy="1732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842306" cy="173260"/>
            </a:xfrm>
            <a:custGeom>
              <a:avLst/>
              <a:gdLst/>
              <a:ahLst/>
              <a:cxnLst/>
              <a:rect r="r" b="b" t="t" l="l"/>
              <a:pathLst>
                <a:path h="173260" w="1842306">
                  <a:moveTo>
                    <a:pt x="56446" y="0"/>
                  </a:moveTo>
                  <a:lnTo>
                    <a:pt x="1785861" y="0"/>
                  </a:lnTo>
                  <a:cubicBezTo>
                    <a:pt x="1817035" y="0"/>
                    <a:pt x="1842306" y="25272"/>
                    <a:pt x="1842306" y="56446"/>
                  </a:cubicBezTo>
                  <a:lnTo>
                    <a:pt x="1842306" y="116815"/>
                  </a:lnTo>
                  <a:cubicBezTo>
                    <a:pt x="1842306" y="131785"/>
                    <a:pt x="1836359" y="146142"/>
                    <a:pt x="1825774" y="156728"/>
                  </a:cubicBezTo>
                  <a:cubicBezTo>
                    <a:pt x="1815188" y="167313"/>
                    <a:pt x="1800831" y="173260"/>
                    <a:pt x="1785861" y="173260"/>
                  </a:cubicBezTo>
                  <a:lnTo>
                    <a:pt x="56446" y="173260"/>
                  </a:lnTo>
                  <a:cubicBezTo>
                    <a:pt x="41475" y="173260"/>
                    <a:pt x="27118" y="167313"/>
                    <a:pt x="16533" y="156728"/>
                  </a:cubicBezTo>
                  <a:cubicBezTo>
                    <a:pt x="5947" y="146142"/>
                    <a:pt x="0" y="131785"/>
                    <a:pt x="0" y="116815"/>
                  </a:cubicBezTo>
                  <a:lnTo>
                    <a:pt x="0" y="56446"/>
                  </a:lnTo>
                  <a:cubicBezTo>
                    <a:pt x="0" y="25272"/>
                    <a:pt x="25272" y="0"/>
                    <a:pt x="5644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842306" cy="211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6384094" y="2618387"/>
            <a:ext cx="24003826" cy="5437550"/>
            <a:chOff x="0" y="0"/>
            <a:chExt cx="6321995" cy="143211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21996" cy="1432112"/>
            </a:xfrm>
            <a:custGeom>
              <a:avLst/>
              <a:gdLst/>
              <a:ahLst/>
              <a:cxnLst/>
              <a:rect r="r" b="b" t="t" l="l"/>
              <a:pathLst>
                <a:path h="1432112" w="6321996">
                  <a:moveTo>
                    <a:pt x="129011" y="0"/>
                  </a:moveTo>
                  <a:lnTo>
                    <a:pt x="6192984" y="0"/>
                  </a:lnTo>
                  <a:cubicBezTo>
                    <a:pt x="6227200" y="0"/>
                    <a:pt x="6260015" y="13592"/>
                    <a:pt x="6284209" y="37787"/>
                  </a:cubicBezTo>
                  <a:cubicBezTo>
                    <a:pt x="6308403" y="61981"/>
                    <a:pt x="6321996" y="94795"/>
                    <a:pt x="6321996" y="129011"/>
                  </a:cubicBezTo>
                  <a:lnTo>
                    <a:pt x="6321996" y="1303100"/>
                  </a:lnTo>
                  <a:cubicBezTo>
                    <a:pt x="6321996" y="1337316"/>
                    <a:pt x="6308403" y="1370131"/>
                    <a:pt x="6284209" y="1394325"/>
                  </a:cubicBezTo>
                  <a:cubicBezTo>
                    <a:pt x="6260015" y="1418520"/>
                    <a:pt x="6227200" y="1432112"/>
                    <a:pt x="6192984" y="1432112"/>
                  </a:cubicBezTo>
                  <a:lnTo>
                    <a:pt x="129011" y="1432112"/>
                  </a:lnTo>
                  <a:cubicBezTo>
                    <a:pt x="94795" y="1432112"/>
                    <a:pt x="61981" y="1418520"/>
                    <a:pt x="37787" y="1394325"/>
                  </a:cubicBezTo>
                  <a:cubicBezTo>
                    <a:pt x="13592" y="1370131"/>
                    <a:pt x="0" y="1337316"/>
                    <a:pt x="0" y="1303100"/>
                  </a:cubicBezTo>
                  <a:lnTo>
                    <a:pt x="0" y="129011"/>
                  </a:lnTo>
                  <a:cubicBezTo>
                    <a:pt x="0" y="94795"/>
                    <a:pt x="13592" y="61981"/>
                    <a:pt x="37787" y="37787"/>
                  </a:cubicBezTo>
                  <a:cubicBezTo>
                    <a:pt x="61981" y="13592"/>
                    <a:pt x="94795" y="0"/>
                    <a:pt x="129011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6321995" cy="14702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1028700" y="9120569"/>
            <a:ext cx="1623060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1496852" y="6692084"/>
            <a:ext cx="2435041" cy="601018"/>
            <a:chOff x="0" y="0"/>
            <a:chExt cx="641328" cy="15829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41328" cy="158293"/>
            </a:xfrm>
            <a:custGeom>
              <a:avLst/>
              <a:gdLst/>
              <a:ahLst/>
              <a:cxnLst/>
              <a:rect r="r" b="b" t="t" l="l"/>
              <a:pathLst>
                <a:path h="158293" w="641328">
                  <a:moveTo>
                    <a:pt x="79146" y="0"/>
                  </a:moveTo>
                  <a:lnTo>
                    <a:pt x="562181" y="0"/>
                  </a:lnTo>
                  <a:cubicBezTo>
                    <a:pt x="605893" y="0"/>
                    <a:pt x="641328" y="35435"/>
                    <a:pt x="641328" y="79146"/>
                  </a:cubicBezTo>
                  <a:lnTo>
                    <a:pt x="641328" y="79146"/>
                  </a:lnTo>
                  <a:cubicBezTo>
                    <a:pt x="641328" y="122858"/>
                    <a:pt x="605893" y="158293"/>
                    <a:pt x="562181" y="158293"/>
                  </a:cubicBezTo>
                  <a:lnTo>
                    <a:pt x="79146" y="158293"/>
                  </a:lnTo>
                  <a:cubicBezTo>
                    <a:pt x="35435" y="158293"/>
                    <a:pt x="0" y="122858"/>
                    <a:pt x="0" y="79146"/>
                  </a:cubicBezTo>
                  <a:lnTo>
                    <a:pt x="0" y="79146"/>
                  </a:lnTo>
                  <a:cubicBezTo>
                    <a:pt x="0" y="35435"/>
                    <a:pt x="35435" y="0"/>
                    <a:pt x="7914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41328" cy="1963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191788" y="-1104620"/>
            <a:ext cx="12883563" cy="12883563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5092" r="0" b="-45001"/>
              </a:stretch>
            </a:blipFill>
            <a:ln w="104775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97117" y="2731076"/>
            <a:ext cx="11890176" cy="2606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2"/>
              </a:lnSpc>
            </a:pPr>
            <a:r>
              <a:rPr lang="en-US" sz="624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 URL Shortener with Bu</a:t>
            </a:r>
            <a:r>
              <a:rPr lang="en-US" b="true" sz="624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ilt-in Observability</a:t>
            </a:r>
          </a:p>
          <a:p>
            <a:pPr algn="l">
              <a:lnSpc>
                <a:spcPts val="6622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b="true" sz="21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76265" y="6854862"/>
            <a:ext cx="2230899" cy="29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Start Slide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634203" y="4815782"/>
            <a:ext cx="8813026" cy="1660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12"/>
              </a:lnSpc>
            </a:pPr>
            <a:r>
              <a:rPr lang="en-US" sz="3974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Mohamed Attia Hassan </a:t>
            </a:r>
          </a:p>
          <a:p>
            <a:pPr algn="l">
              <a:lnSpc>
                <a:spcPts val="4212"/>
              </a:lnSpc>
            </a:pPr>
            <a:r>
              <a:rPr lang="en-US" sz="3974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Mohamed H</a:t>
            </a:r>
            <a:r>
              <a:rPr lang="en-US" b="true" sz="39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osni Mohamed </a:t>
            </a:r>
          </a:p>
          <a:p>
            <a:pPr algn="l">
              <a:lnSpc>
                <a:spcPts val="4212"/>
              </a:lnSpc>
            </a:pPr>
            <a:r>
              <a:rPr lang="en-US" b="true" sz="397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Abdulrahman Gomaa Mahmoud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075368" y="6854862"/>
            <a:ext cx="39336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6"/>
              </a:lnSpc>
            </a:pPr>
            <a:r>
              <a:rPr lang="en-US" sz="2100">
                <a:solidFill>
                  <a:srgbClr val="1E0559"/>
                </a:solidFill>
                <a:latin typeface="Open Sauce"/>
                <a:ea typeface="Open Sauce"/>
                <a:cs typeface="Open Sauce"/>
                <a:sym typeface="Open Sauce"/>
              </a:rPr>
              <a:t>github.com/nhahub/NHA-256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75814" y="605428"/>
            <a:ext cx="7583486" cy="1756081"/>
            <a:chOff x="0" y="0"/>
            <a:chExt cx="2166144" cy="5016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66144" cy="501606"/>
            </a:xfrm>
            <a:custGeom>
              <a:avLst/>
              <a:gdLst/>
              <a:ahLst/>
              <a:cxnLst/>
              <a:rect r="r" b="b" t="t" l="l"/>
              <a:pathLst>
                <a:path h="501606" w="2166144">
                  <a:moveTo>
                    <a:pt x="52065" y="0"/>
                  </a:moveTo>
                  <a:lnTo>
                    <a:pt x="2114079" y="0"/>
                  </a:lnTo>
                  <a:cubicBezTo>
                    <a:pt x="2127887" y="0"/>
                    <a:pt x="2141130" y="5485"/>
                    <a:pt x="2150894" y="15250"/>
                  </a:cubicBezTo>
                  <a:cubicBezTo>
                    <a:pt x="2160659" y="25014"/>
                    <a:pt x="2166144" y="38257"/>
                    <a:pt x="2166144" y="52065"/>
                  </a:cubicBezTo>
                  <a:lnTo>
                    <a:pt x="2166144" y="449541"/>
                  </a:lnTo>
                  <a:cubicBezTo>
                    <a:pt x="2166144" y="463349"/>
                    <a:pt x="2160659" y="476593"/>
                    <a:pt x="2150894" y="486357"/>
                  </a:cubicBezTo>
                  <a:cubicBezTo>
                    <a:pt x="2141130" y="496121"/>
                    <a:pt x="2127887" y="501606"/>
                    <a:pt x="2114079" y="501606"/>
                  </a:cubicBezTo>
                  <a:lnTo>
                    <a:pt x="52065" y="501606"/>
                  </a:lnTo>
                  <a:cubicBezTo>
                    <a:pt x="38257" y="501606"/>
                    <a:pt x="25014" y="496121"/>
                    <a:pt x="15250" y="486357"/>
                  </a:cubicBezTo>
                  <a:cubicBezTo>
                    <a:pt x="5485" y="476593"/>
                    <a:pt x="0" y="463349"/>
                    <a:pt x="0" y="449541"/>
                  </a:cubicBezTo>
                  <a:lnTo>
                    <a:pt x="0" y="52065"/>
                  </a:lnTo>
                  <a:cubicBezTo>
                    <a:pt x="0" y="38257"/>
                    <a:pt x="5485" y="25014"/>
                    <a:pt x="15250" y="15250"/>
                  </a:cubicBezTo>
                  <a:cubicBezTo>
                    <a:pt x="25014" y="5485"/>
                    <a:pt x="38257" y="0"/>
                    <a:pt x="520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66144" cy="539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739777" y="7993172"/>
            <a:ext cx="7073884" cy="1127396"/>
            <a:chOff x="0" y="0"/>
            <a:chExt cx="1863081" cy="29692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63080" cy="296927"/>
            </a:xfrm>
            <a:custGeom>
              <a:avLst/>
              <a:gdLst/>
              <a:ahLst/>
              <a:cxnLst/>
              <a:rect r="r" b="b" t="t" l="l"/>
              <a:pathLst>
                <a:path h="296927" w="1863080">
                  <a:moveTo>
                    <a:pt x="55816" y="0"/>
                  </a:moveTo>
                  <a:lnTo>
                    <a:pt x="1807264" y="0"/>
                  </a:lnTo>
                  <a:cubicBezTo>
                    <a:pt x="1838091" y="0"/>
                    <a:pt x="1863080" y="24990"/>
                    <a:pt x="1863080" y="55816"/>
                  </a:cubicBezTo>
                  <a:lnTo>
                    <a:pt x="1863080" y="241111"/>
                  </a:lnTo>
                  <a:cubicBezTo>
                    <a:pt x="1863080" y="271938"/>
                    <a:pt x="1838091" y="296927"/>
                    <a:pt x="1807264" y="296927"/>
                  </a:cubicBezTo>
                  <a:lnTo>
                    <a:pt x="55816" y="296927"/>
                  </a:lnTo>
                  <a:cubicBezTo>
                    <a:pt x="24990" y="296927"/>
                    <a:pt x="0" y="271938"/>
                    <a:pt x="0" y="241111"/>
                  </a:cubicBezTo>
                  <a:lnTo>
                    <a:pt x="0" y="55816"/>
                  </a:lnTo>
                  <a:cubicBezTo>
                    <a:pt x="0" y="24990"/>
                    <a:pt x="24990" y="0"/>
                    <a:pt x="5581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863081" cy="3350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0" id="10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9920584" y="819587"/>
            <a:ext cx="7806352" cy="14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3"/>
              </a:lnSpc>
            </a:pPr>
            <a:r>
              <a:rPr lang="en-US" sz="5163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</a:t>
            </a:r>
            <a:r>
              <a:rPr lang="en-US" b="true" sz="516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ive Demo – Grafana Dashboard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094084" y="8313475"/>
            <a:ext cx="6567081" cy="337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Request rates · Latency percentiles · Error tracking – all live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89681" y="4721033"/>
            <a:ext cx="4858412" cy="911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3213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Real-t</a:t>
            </a:r>
            <a:r>
              <a:rPr lang="en-US" b="true" sz="321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ime Monitoring Dashboard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86571" y="2429187"/>
            <a:ext cx="13135134" cy="5485402"/>
            <a:chOff x="0" y="0"/>
            <a:chExt cx="1037156" cy="43313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37156" cy="433130"/>
            </a:xfrm>
            <a:custGeom>
              <a:avLst/>
              <a:gdLst/>
              <a:ahLst/>
              <a:cxnLst/>
              <a:rect r="r" b="b" t="t" l="l"/>
              <a:pathLst>
                <a:path h="433130" w="1037156">
                  <a:moveTo>
                    <a:pt x="30060" y="0"/>
                  </a:moveTo>
                  <a:lnTo>
                    <a:pt x="1007096" y="0"/>
                  </a:lnTo>
                  <a:cubicBezTo>
                    <a:pt x="1023697" y="0"/>
                    <a:pt x="1037156" y="13458"/>
                    <a:pt x="1037156" y="30060"/>
                  </a:cubicBezTo>
                  <a:lnTo>
                    <a:pt x="1037156" y="403070"/>
                  </a:lnTo>
                  <a:cubicBezTo>
                    <a:pt x="1037156" y="411042"/>
                    <a:pt x="1033989" y="418688"/>
                    <a:pt x="1028351" y="424325"/>
                  </a:cubicBezTo>
                  <a:cubicBezTo>
                    <a:pt x="1022714" y="429963"/>
                    <a:pt x="1015068" y="433130"/>
                    <a:pt x="1007096" y="433130"/>
                  </a:cubicBezTo>
                  <a:lnTo>
                    <a:pt x="30060" y="433130"/>
                  </a:lnTo>
                  <a:cubicBezTo>
                    <a:pt x="13458" y="433130"/>
                    <a:pt x="0" y="419671"/>
                    <a:pt x="0" y="403070"/>
                  </a:cubicBezTo>
                  <a:lnTo>
                    <a:pt x="0" y="30060"/>
                  </a:lnTo>
                  <a:cubicBezTo>
                    <a:pt x="0" y="22087"/>
                    <a:pt x="3167" y="14442"/>
                    <a:pt x="8804" y="8804"/>
                  </a:cubicBezTo>
                  <a:cubicBezTo>
                    <a:pt x="14442" y="3167"/>
                    <a:pt x="22087" y="0"/>
                    <a:pt x="3006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-10149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542005"/>
            <a:ext cx="7638434" cy="2164664"/>
            <a:chOff x="0" y="0"/>
            <a:chExt cx="2181839" cy="6183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81839" cy="618314"/>
            </a:xfrm>
            <a:custGeom>
              <a:avLst/>
              <a:gdLst/>
              <a:ahLst/>
              <a:cxnLst/>
              <a:rect r="r" b="b" t="t" l="l"/>
              <a:pathLst>
                <a:path h="618314" w="2181839">
                  <a:moveTo>
                    <a:pt x="51691" y="0"/>
                  </a:moveTo>
                  <a:lnTo>
                    <a:pt x="2130148" y="0"/>
                  </a:lnTo>
                  <a:cubicBezTo>
                    <a:pt x="2158697" y="0"/>
                    <a:pt x="2181839" y="23143"/>
                    <a:pt x="2181839" y="51691"/>
                  </a:cubicBezTo>
                  <a:lnTo>
                    <a:pt x="2181839" y="566623"/>
                  </a:lnTo>
                  <a:cubicBezTo>
                    <a:pt x="2181839" y="595171"/>
                    <a:pt x="2158697" y="618314"/>
                    <a:pt x="2130148" y="618314"/>
                  </a:cubicBezTo>
                  <a:lnTo>
                    <a:pt x="51691" y="618314"/>
                  </a:lnTo>
                  <a:cubicBezTo>
                    <a:pt x="37982" y="618314"/>
                    <a:pt x="24834" y="612868"/>
                    <a:pt x="15140" y="603174"/>
                  </a:cubicBezTo>
                  <a:cubicBezTo>
                    <a:pt x="5446" y="593480"/>
                    <a:pt x="0" y="580332"/>
                    <a:pt x="0" y="566623"/>
                  </a:cubicBezTo>
                  <a:lnTo>
                    <a:pt x="0" y="51691"/>
                  </a:lnTo>
                  <a:cubicBezTo>
                    <a:pt x="0" y="37982"/>
                    <a:pt x="5446" y="24834"/>
                    <a:pt x="15140" y="15140"/>
                  </a:cubicBezTo>
                  <a:cubicBezTo>
                    <a:pt x="24834" y="5446"/>
                    <a:pt x="37982" y="0"/>
                    <a:pt x="51691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181839" cy="6564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44771" y="1980962"/>
            <a:ext cx="7806352" cy="1450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73"/>
              </a:lnSpc>
            </a:pPr>
            <a:r>
              <a:rPr lang="en-US" sz="5163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Live Demo – R</a:t>
            </a:r>
            <a:r>
              <a:rPr lang="en-US" b="true" sz="5163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aw Metrics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AutoShape 8" id="8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9" id="9"/>
          <p:cNvGrpSpPr/>
          <p:nvPr/>
        </p:nvGrpSpPr>
        <p:grpSpPr>
          <a:xfrm rot="0">
            <a:off x="1525682" y="6725856"/>
            <a:ext cx="5244529" cy="1100542"/>
            <a:chOff x="0" y="0"/>
            <a:chExt cx="1381275" cy="28985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81275" cy="289855"/>
            </a:xfrm>
            <a:custGeom>
              <a:avLst/>
              <a:gdLst/>
              <a:ahLst/>
              <a:cxnLst/>
              <a:rect r="r" b="b" t="t" l="l"/>
              <a:pathLst>
                <a:path h="289855" w="1381275">
                  <a:moveTo>
                    <a:pt x="75286" y="0"/>
                  </a:moveTo>
                  <a:lnTo>
                    <a:pt x="1305989" y="0"/>
                  </a:lnTo>
                  <a:cubicBezTo>
                    <a:pt x="1347569" y="0"/>
                    <a:pt x="1381275" y="33707"/>
                    <a:pt x="1381275" y="75286"/>
                  </a:cubicBezTo>
                  <a:lnTo>
                    <a:pt x="1381275" y="214569"/>
                  </a:lnTo>
                  <a:cubicBezTo>
                    <a:pt x="1381275" y="256148"/>
                    <a:pt x="1347569" y="289855"/>
                    <a:pt x="1305989" y="289855"/>
                  </a:cubicBezTo>
                  <a:lnTo>
                    <a:pt x="75286" y="289855"/>
                  </a:lnTo>
                  <a:cubicBezTo>
                    <a:pt x="33707" y="289855"/>
                    <a:pt x="0" y="256148"/>
                    <a:pt x="0" y="214569"/>
                  </a:cubicBezTo>
                  <a:lnTo>
                    <a:pt x="0" y="75286"/>
                  </a:lnTo>
                  <a:cubicBezTo>
                    <a:pt x="0" y="33707"/>
                    <a:pt x="33707" y="0"/>
                    <a:pt x="7528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381275" cy="3279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72268" y="7078356"/>
            <a:ext cx="3868328" cy="337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No extra tools. Just open /metrics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58143" y="4284899"/>
            <a:ext cx="4974671" cy="9237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7"/>
              </a:lnSpc>
            </a:pPr>
            <a:r>
              <a:rPr lang="en-US" sz="329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Prometheus</a:t>
            </a:r>
            <a:r>
              <a:rPr lang="en-US" b="true" sz="329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Metrics Endpoint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8127323" y="298583"/>
            <a:ext cx="9315170" cy="8255798"/>
            <a:chOff x="0" y="0"/>
            <a:chExt cx="520035" cy="460894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20035" cy="460894"/>
            </a:xfrm>
            <a:custGeom>
              <a:avLst/>
              <a:gdLst/>
              <a:ahLst/>
              <a:cxnLst/>
              <a:rect r="r" b="b" t="t" l="l"/>
              <a:pathLst>
                <a:path h="460894" w="520035">
                  <a:moveTo>
                    <a:pt x="42387" y="0"/>
                  </a:moveTo>
                  <a:lnTo>
                    <a:pt x="477649" y="0"/>
                  </a:lnTo>
                  <a:cubicBezTo>
                    <a:pt x="488890" y="0"/>
                    <a:pt x="499671" y="4466"/>
                    <a:pt x="507620" y="12415"/>
                  </a:cubicBezTo>
                  <a:cubicBezTo>
                    <a:pt x="515569" y="20364"/>
                    <a:pt x="520035" y="31145"/>
                    <a:pt x="520035" y="42387"/>
                  </a:cubicBezTo>
                  <a:lnTo>
                    <a:pt x="520035" y="418507"/>
                  </a:lnTo>
                  <a:cubicBezTo>
                    <a:pt x="520035" y="429749"/>
                    <a:pt x="515569" y="440530"/>
                    <a:pt x="507620" y="448479"/>
                  </a:cubicBezTo>
                  <a:cubicBezTo>
                    <a:pt x="499671" y="456428"/>
                    <a:pt x="488890" y="460894"/>
                    <a:pt x="477649" y="460894"/>
                  </a:cubicBezTo>
                  <a:lnTo>
                    <a:pt x="42387" y="460894"/>
                  </a:lnTo>
                  <a:cubicBezTo>
                    <a:pt x="31145" y="460894"/>
                    <a:pt x="20364" y="456428"/>
                    <a:pt x="12415" y="448479"/>
                  </a:cubicBezTo>
                  <a:cubicBezTo>
                    <a:pt x="4466" y="440530"/>
                    <a:pt x="0" y="429749"/>
                    <a:pt x="0" y="418507"/>
                  </a:cubicBezTo>
                  <a:lnTo>
                    <a:pt x="0" y="42387"/>
                  </a:lnTo>
                  <a:cubicBezTo>
                    <a:pt x="0" y="31145"/>
                    <a:pt x="4466" y="20364"/>
                    <a:pt x="12415" y="12415"/>
                  </a:cubicBezTo>
                  <a:cubicBezTo>
                    <a:pt x="20364" y="4466"/>
                    <a:pt x="31145" y="0"/>
                    <a:pt x="42387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-49267" b="0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26235" y="1853667"/>
            <a:ext cx="6613628" cy="2436398"/>
            <a:chOff x="0" y="0"/>
            <a:chExt cx="1741861" cy="64168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41861" cy="641685"/>
            </a:xfrm>
            <a:custGeom>
              <a:avLst/>
              <a:gdLst/>
              <a:ahLst/>
              <a:cxnLst/>
              <a:rect r="r" b="b" t="t" l="l"/>
              <a:pathLst>
                <a:path h="641685" w="1741861">
                  <a:moveTo>
                    <a:pt x="59701" y="0"/>
                  </a:moveTo>
                  <a:lnTo>
                    <a:pt x="1682160" y="0"/>
                  </a:lnTo>
                  <a:cubicBezTo>
                    <a:pt x="1697994" y="0"/>
                    <a:pt x="1713179" y="6290"/>
                    <a:pt x="1724375" y="17486"/>
                  </a:cubicBezTo>
                  <a:cubicBezTo>
                    <a:pt x="1735571" y="28682"/>
                    <a:pt x="1741861" y="43867"/>
                    <a:pt x="1741861" y="59701"/>
                  </a:cubicBezTo>
                  <a:lnTo>
                    <a:pt x="1741861" y="581985"/>
                  </a:lnTo>
                  <a:cubicBezTo>
                    <a:pt x="1741861" y="614956"/>
                    <a:pt x="1715132" y="641685"/>
                    <a:pt x="1682160" y="641685"/>
                  </a:cubicBezTo>
                  <a:lnTo>
                    <a:pt x="59701" y="641685"/>
                  </a:lnTo>
                  <a:cubicBezTo>
                    <a:pt x="26729" y="641685"/>
                    <a:pt x="0" y="614956"/>
                    <a:pt x="0" y="581985"/>
                  </a:cubicBezTo>
                  <a:lnTo>
                    <a:pt x="0" y="59701"/>
                  </a:lnTo>
                  <a:cubicBezTo>
                    <a:pt x="0" y="26729"/>
                    <a:pt x="26729" y="0"/>
                    <a:pt x="59701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41861" cy="6797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AutoShape 7" id="7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9070" y="2206234"/>
            <a:ext cx="6190794" cy="1769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78"/>
              </a:lnSpc>
            </a:pPr>
            <a:r>
              <a:rPr lang="en-US" sz="63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Live Dem</a:t>
            </a:r>
            <a:r>
              <a:rPr lang="en-US" b="true" sz="6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 – Prometheus UI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35718" y="4614988"/>
            <a:ext cx="4204145" cy="10570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5"/>
              </a:lnSpc>
            </a:pPr>
            <a:r>
              <a:rPr lang="en-US" sz="3684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Explore Anything</a:t>
            </a:r>
            <a:r>
              <a:rPr lang="en-US" b="true" sz="368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with PromQL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345723" y="7167587"/>
            <a:ext cx="6718817" cy="1667336"/>
            <a:chOff x="0" y="0"/>
            <a:chExt cx="1338876" cy="33225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38876" cy="332254"/>
            </a:xfrm>
            <a:custGeom>
              <a:avLst/>
              <a:gdLst/>
              <a:ahLst/>
              <a:cxnLst/>
              <a:rect r="r" b="b" t="t" l="l"/>
              <a:pathLst>
                <a:path h="332254" w="1338876">
                  <a:moveTo>
                    <a:pt x="58766" y="0"/>
                  </a:moveTo>
                  <a:lnTo>
                    <a:pt x="1280110" y="0"/>
                  </a:lnTo>
                  <a:cubicBezTo>
                    <a:pt x="1312565" y="0"/>
                    <a:pt x="1338876" y="26310"/>
                    <a:pt x="1338876" y="58766"/>
                  </a:cubicBezTo>
                  <a:lnTo>
                    <a:pt x="1338876" y="273488"/>
                  </a:lnTo>
                  <a:cubicBezTo>
                    <a:pt x="1338876" y="289074"/>
                    <a:pt x="1332684" y="304021"/>
                    <a:pt x="1321663" y="315042"/>
                  </a:cubicBezTo>
                  <a:cubicBezTo>
                    <a:pt x="1310643" y="326063"/>
                    <a:pt x="1295695" y="332254"/>
                    <a:pt x="1280110" y="332254"/>
                  </a:cubicBezTo>
                  <a:lnTo>
                    <a:pt x="58766" y="332254"/>
                  </a:lnTo>
                  <a:cubicBezTo>
                    <a:pt x="26310" y="332254"/>
                    <a:pt x="0" y="305944"/>
                    <a:pt x="0" y="273488"/>
                  </a:cubicBezTo>
                  <a:lnTo>
                    <a:pt x="0" y="58766"/>
                  </a:lnTo>
                  <a:cubicBezTo>
                    <a:pt x="0" y="26310"/>
                    <a:pt x="26310" y="0"/>
                    <a:pt x="5876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338876" cy="3703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55172" y="7519966"/>
            <a:ext cx="5112691" cy="931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06"/>
              </a:lnSpc>
            </a:pPr>
            <a:r>
              <a:rPr lang="en-US" sz="237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Graph, query, and alert on every metric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7459814" y="1404782"/>
            <a:ext cx="10490634" cy="5652992"/>
            <a:chOff x="0" y="0"/>
            <a:chExt cx="783292" cy="42208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83292" cy="422085"/>
            </a:xfrm>
            <a:custGeom>
              <a:avLst/>
              <a:gdLst/>
              <a:ahLst/>
              <a:cxnLst/>
              <a:rect r="r" b="b" t="t" l="l"/>
              <a:pathLst>
                <a:path h="422085" w="783292">
                  <a:moveTo>
                    <a:pt x="37637" y="0"/>
                  </a:moveTo>
                  <a:lnTo>
                    <a:pt x="745655" y="0"/>
                  </a:lnTo>
                  <a:cubicBezTo>
                    <a:pt x="766441" y="0"/>
                    <a:pt x="783292" y="16851"/>
                    <a:pt x="783292" y="37637"/>
                  </a:cubicBezTo>
                  <a:lnTo>
                    <a:pt x="783292" y="384448"/>
                  </a:lnTo>
                  <a:cubicBezTo>
                    <a:pt x="783292" y="394430"/>
                    <a:pt x="779327" y="404003"/>
                    <a:pt x="772268" y="411062"/>
                  </a:cubicBezTo>
                  <a:cubicBezTo>
                    <a:pt x="765210" y="418120"/>
                    <a:pt x="755637" y="422085"/>
                    <a:pt x="745655" y="422085"/>
                  </a:cubicBezTo>
                  <a:lnTo>
                    <a:pt x="37637" y="422085"/>
                  </a:lnTo>
                  <a:cubicBezTo>
                    <a:pt x="27655" y="422085"/>
                    <a:pt x="18082" y="418120"/>
                    <a:pt x="11024" y="411062"/>
                  </a:cubicBezTo>
                  <a:cubicBezTo>
                    <a:pt x="3965" y="404003"/>
                    <a:pt x="0" y="394430"/>
                    <a:pt x="0" y="384448"/>
                  </a:cubicBezTo>
                  <a:lnTo>
                    <a:pt x="0" y="37637"/>
                  </a:lnTo>
                  <a:cubicBezTo>
                    <a:pt x="0" y="27655"/>
                    <a:pt x="3965" y="18082"/>
                    <a:pt x="11024" y="11024"/>
                  </a:cubicBezTo>
                  <a:cubicBezTo>
                    <a:pt x="18082" y="3965"/>
                    <a:pt x="27655" y="0"/>
                    <a:pt x="37637" y="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-10650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892362" y="972817"/>
            <a:ext cx="7850642" cy="1518779"/>
            <a:chOff x="0" y="0"/>
            <a:chExt cx="2067659" cy="4000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067659" cy="400008"/>
            </a:xfrm>
            <a:custGeom>
              <a:avLst/>
              <a:gdLst/>
              <a:ahLst/>
              <a:cxnLst/>
              <a:rect r="r" b="b" t="t" l="l"/>
              <a:pathLst>
                <a:path h="400008" w="2067659">
                  <a:moveTo>
                    <a:pt x="50294" y="0"/>
                  </a:moveTo>
                  <a:lnTo>
                    <a:pt x="2017365" y="0"/>
                  </a:lnTo>
                  <a:cubicBezTo>
                    <a:pt x="2045142" y="0"/>
                    <a:pt x="2067659" y="22517"/>
                    <a:pt x="2067659" y="50294"/>
                  </a:cubicBezTo>
                  <a:lnTo>
                    <a:pt x="2067659" y="349714"/>
                  </a:lnTo>
                  <a:cubicBezTo>
                    <a:pt x="2067659" y="363053"/>
                    <a:pt x="2062360" y="375845"/>
                    <a:pt x="2052928" y="385277"/>
                  </a:cubicBezTo>
                  <a:cubicBezTo>
                    <a:pt x="2043496" y="394709"/>
                    <a:pt x="2030704" y="400008"/>
                    <a:pt x="2017365" y="400008"/>
                  </a:cubicBezTo>
                  <a:lnTo>
                    <a:pt x="50294" y="400008"/>
                  </a:lnTo>
                  <a:cubicBezTo>
                    <a:pt x="36955" y="400008"/>
                    <a:pt x="24163" y="394709"/>
                    <a:pt x="14731" y="385277"/>
                  </a:cubicBezTo>
                  <a:cubicBezTo>
                    <a:pt x="5299" y="375845"/>
                    <a:pt x="0" y="363053"/>
                    <a:pt x="0" y="349714"/>
                  </a:cubicBezTo>
                  <a:lnTo>
                    <a:pt x="0" y="50294"/>
                  </a:lnTo>
                  <a:cubicBezTo>
                    <a:pt x="0" y="36955"/>
                    <a:pt x="5299" y="24163"/>
                    <a:pt x="14731" y="14731"/>
                  </a:cubicBezTo>
                  <a:cubicBezTo>
                    <a:pt x="24163" y="5299"/>
                    <a:pt x="36955" y="0"/>
                    <a:pt x="50294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067659" cy="4381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315197" y="1306334"/>
            <a:ext cx="7108413" cy="887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60"/>
              </a:lnSpc>
            </a:pPr>
            <a:r>
              <a:rPr lang="en-US" sz="6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Run in 30</a:t>
            </a:r>
            <a:r>
              <a:rPr lang="en-US" b="true" sz="60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Seconds</a:t>
            </a:r>
          </a:p>
        </p:txBody>
      </p:sp>
      <p:sp>
        <p:nvSpPr>
          <p:cNvPr name="AutoShape 9" id="9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890162" y="3548871"/>
            <a:ext cx="7669786" cy="2457638"/>
            <a:chOff x="0" y="0"/>
            <a:chExt cx="2194059" cy="70304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194059" cy="703045"/>
            </a:xfrm>
            <a:custGeom>
              <a:avLst/>
              <a:gdLst/>
              <a:ahLst/>
              <a:cxnLst/>
              <a:rect r="r" b="b" t="t" l="l"/>
              <a:pathLst>
                <a:path h="703045" w="2194059">
                  <a:moveTo>
                    <a:pt x="75705" y="0"/>
                  </a:moveTo>
                  <a:lnTo>
                    <a:pt x="2118354" y="0"/>
                  </a:lnTo>
                  <a:cubicBezTo>
                    <a:pt x="2160164" y="0"/>
                    <a:pt x="2194059" y="33894"/>
                    <a:pt x="2194059" y="75705"/>
                  </a:cubicBezTo>
                  <a:lnTo>
                    <a:pt x="2194059" y="627339"/>
                  </a:lnTo>
                  <a:cubicBezTo>
                    <a:pt x="2194059" y="647418"/>
                    <a:pt x="2186083" y="666674"/>
                    <a:pt x="2171885" y="680871"/>
                  </a:cubicBezTo>
                  <a:cubicBezTo>
                    <a:pt x="2157688" y="695069"/>
                    <a:pt x="2138432" y="703045"/>
                    <a:pt x="2118354" y="703045"/>
                  </a:cubicBezTo>
                  <a:lnTo>
                    <a:pt x="75705" y="703045"/>
                  </a:lnTo>
                  <a:cubicBezTo>
                    <a:pt x="55627" y="703045"/>
                    <a:pt x="36371" y="695069"/>
                    <a:pt x="22174" y="680871"/>
                  </a:cubicBezTo>
                  <a:cubicBezTo>
                    <a:pt x="7976" y="666674"/>
                    <a:pt x="0" y="647418"/>
                    <a:pt x="0" y="627339"/>
                  </a:cubicBezTo>
                  <a:lnTo>
                    <a:pt x="0" y="75705"/>
                  </a:lnTo>
                  <a:cubicBezTo>
                    <a:pt x="0" y="55627"/>
                    <a:pt x="7976" y="36371"/>
                    <a:pt x="22174" y="22174"/>
                  </a:cubicBezTo>
                  <a:cubicBezTo>
                    <a:pt x="36371" y="7976"/>
                    <a:pt x="55627" y="0"/>
                    <a:pt x="7570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194059" cy="741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-770071" y="4215502"/>
            <a:ext cx="8919551" cy="1655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→ Flask API → http://localhost:5000 </a:t>
            </a:r>
          </a:p>
          <a:p>
            <a:pPr algn="ctr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                  → Grafana → http://localhost:3000 (admin / admin)</a:t>
            </a:r>
          </a:p>
          <a:p>
            <a:pPr algn="ctr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→ Prometheus → http://localhost:9090</a:t>
            </a:r>
          </a:p>
          <a:p>
            <a:pPr algn="ctr">
              <a:lnSpc>
                <a:spcPts val="3360"/>
              </a:lnSpc>
            </a:pPr>
          </a:p>
        </p:txBody>
      </p:sp>
      <p:grpSp>
        <p:nvGrpSpPr>
          <p:cNvPr name="Group 14" id="14"/>
          <p:cNvGrpSpPr/>
          <p:nvPr/>
        </p:nvGrpSpPr>
        <p:grpSpPr>
          <a:xfrm rot="0">
            <a:off x="4892362" y="6631108"/>
            <a:ext cx="8138673" cy="1709859"/>
            <a:chOff x="0" y="0"/>
            <a:chExt cx="2328191" cy="48913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328191" cy="489131"/>
            </a:xfrm>
            <a:custGeom>
              <a:avLst/>
              <a:gdLst/>
              <a:ahLst/>
              <a:cxnLst/>
              <a:rect r="r" b="b" t="t" l="l"/>
              <a:pathLst>
                <a:path h="489131" w="2328191">
                  <a:moveTo>
                    <a:pt x="71344" y="0"/>
                  </a:moveTo>
                  <a:lnTo>
                    <a:pt x="2256847" y="0"/>
                  </a:lnTo>
                  <a:cubicBezTo>
                    <a:pt x="2275769" y="0"/>
                    <a:pt x="2293915" y="7517"/>
                    <a:pt x="2307295" y="20896"/>
                  </a:cubicBezTo>
                  <a:cubicBezTo>
                    <a:pt x="2320674" y="34276"/>
                    <a:pt x="2328191" y="52422"/>
                    <a:pt x="2328191" y="71344"/>
                  </a:cubicBezTo>
                  <a:lnTo>
                    <a:pt x="2328191" y="417787"/>
                  </a:lnTo>
                  <a:cubicBezTo>
                    <a:pt x="2328191" y="436709"/>
                    <a:pt x="2320674" y="454856"/>
                    <a:pt x="2307295" y="468235"/>
                  </a:cubicBezTo>
                  <a:cubicBezTo>
                    <a:pt x="2293915" y="481615"/>
                    <a:pt x="2275769" y="489131"/>
                    <a:pt x="2256847" y="489131"/>
                  </a:cubicBezTo>
                  <a:lnTo>
                    <a:pt x="71344" y="489131"/>
                  </a:lnTo>
                  <a:cubicBezTo>
                    <a:pt x="52422" y="489131"/>
                    <a:pt x="34276" y="481615"/>
                    <a:pt x="20896" y="468235"/>
                  </a:cubicBezTo>
                  <a:cubicBezTo>
                    <a:pt x="7517" y="454856"/>
                    <a:pt x="0" y="436709"/>
                    <a:pt x="0" y="417787"/>
                  </a:cubicBezTo>
                  <a:lnTo>
                    <a:pt x="0" y="71344"/>
                  </a:lnTo>
                  <a:cubicBezTo>
                    <a:pt x="0" y="52422"/>
                    <a:pt x="7517" y="34276"/>
                    <a:pt x="20896" y="20896"/>
                  </a:cubicBezTo>
                  <a:cubicBezTo>
                    <a:pt x="34276" y="7517"/>
                    <a:pt x="52422" y="0"/>
                    <a:pt x="71344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328191" cy="5272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5351374" y="7003421"/>
            <a:ext cx="7095609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sz="2100" b="true">
                <a:solidFill>
                  <a:srgbClr val="1E05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Works instantly on Windows · macOS · Linux No Python, no dependencies, no setup.</a:t>
            </a:r>
          </a:p>
          <a:p>
            <a:pPr algn="ctr">
              <a:lnSpc>
                <a:spcPts val="3360"/>
              </a:lnSpc>
            </a:pPr>
          </a:p>
        </p:txBody>
      </p:sp>
      <p:grpSp>
        <p:nvGrpSpPr>
          <p:cNvPr name="Group 18" id="18"/>
          <p:cNvGrpSpPr/>
          <p:nvPr/>
        </p:nvGrpSpPr>
        <p:grpSpPr>
          <a:xfrm rot="0">
            <a:off x="9144000" y="3548871"/>
            <a:ext cx="7961588" cy="2457638"/>
            <a:chOff x="0" y="0"/>
            <a:chExt cx="2277533" cy="70304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277533" cy="703045"/>
            </a:xfrm>
            <a:custGeom>
              <a:avLst/>
              <a:gdLst/>
              <a:ahLst/>
              <a:cxnLst/>
              <a:rect r="r" b="b" t="t" l="l"/>
              <a:pathLst>
                <a:path h="703045" w="2277533">
                  <a:moveTo>
                    <a:pt x="72931" y="0"/>
                  </a:moveTo>
                  <a:lnTo>
                    <a:pt x="2204603" y="0"/>
                  </a:lnTo>
                  <a:cubicBezTo>
                    <a:pt x="2223945" y="0"/>
                    <a:pt x="2242495" y="7684"/>
                    <a:pt x="2256172" y="21361"/>
                  </a:cubicBezTo>
                  <a:cubicBezTo>
                    <a:pt x="2269849" y="35038"/>
                    <a:pt x="2277533" y="53588"/>
                    <a:pt x="2277533" y="72931"/>
                  </a:cubicBezTo>
                  <a:lnTo>
                    <a:pt x="2277533" y="630114"/>
                  </a:lnTo>
                  <a:cubicBezTo>
                    <a:pt x="2277533" y="649457"/>
                    <a:pt x="2269849" y="668007"/>
                    <a:pt x="2256172" y="681684"/>
                  </a:cubicBezTo>
                  <a:cubicBezTo>
                    <a:pt x="2242495" y="695361"/>
                    <a:pt x="2223945" y="703045"/>
                    <a:pt x="2204603" y="703045"/>
                  </a:cubicBezTo>
                  <a:lnTo>
                    <a:pt x="72931" y="703045"/>
                  </a:lnTo>
                  <a:cubicBezTo>
                    <a:pt x="53588" y="703045"/>
                    <a:pt x="35038" y="695361"/>
                    <a:pt x="21361" y="681684"/>
                  </a:cubicBezTo>
                  <a:cubicBezTo>
                    <a:pt x="7684" y="668007"/>
                    <a:pt x="0" y="649457"/>
                    <a:pt x="0" y="630114"/>
                  </a:cubicBezTo>
                  <a:lnTo>
                    <a:pt x="0" y="72931"/>
                  </a:lnTo>
                  <a:cubicBezTo>
                    <a:pt x="0" y="53588"/>
                    <a:pt x="7684" y="35038"/>
                    <a:pt x="21361" y="21361"/>
                  </a:cubicBezTo>
                  <a:cubicBezTo>
                    <a:pt x="35038" y="7684"/>
                    <a:pt x="53588" y="0"/>
                    <a:pt x="72931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2277533" cy="741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3510796" y="4225046"/>
            <a:ext cx="13960741" cy="1342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7"/>
              </a:lnSpc>
            </a:pPr>
            <a:r>
              <a:rPr lang="en-US" sz="2254" b="true">
                <a:solidFill>
                  <a:srgbClr val="FFDE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                                                             git clone https://github.com/nhahub/NHA-256.git</a:t>
            </a:r>
          </a:p>
          <a:p>
            <a:pPr algn="ctr">
              <a:lnSpc>
                <a:spcPts val="3607"/>
              </a:lnSpc>
            </a:pPr>
            <a:r>
              <a:rPr lang="en-US" sz="2254" b="true">
                <a:solidFill>
                  <a:srgbClr val="FFDE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cd</a:t>
            </a:r>
            <a:r>
              <a:rPr lang="en-US" b="true" sz="225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2254" b="true">
                <a:solidFill>
                  <a:srgbClr val="FF751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NHA-256</a:t>
            </a:r>
          </a:p>
          <a:p>
            <a:pPr algn="ctr">
              <a:lnSpc>
                <a:spcPts val="3607"/>
              </a:lnSpc>
            </a:pPr>
            <a:r>
              <a:rPr lang="en-US" b="true" sz="2254">
                <a:solidFill>
                  <a:srgbClr val="FFDE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                           </a:t>
            </a:r>
            <a:r>
              <a:rPr lang="en-US" b="true" sz="2254">
                <a:solidFill>
                  <a:srgbClr val="FFDE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docker</a:t>
            </a:r>
            <a:r>
              <a:rPr lang="en-US" b="true" sz="225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b="true" sz="2254">
                <a:solidFill>
                  <a:srgbClr val="FF751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compose up --build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659155" y="3592594"/>
            <a:ext cx="1010341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b="true" sz="2100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Bash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51535" y="3592594"/>
            <a:ext cx="1010341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b="true" sz="2100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text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473177" y="915667"/>
            <a:ext cx="10202442" cy="1871204"/>
            <a:chOff x="0" y="0"/>
            <a:chExt cx="2687063" cy="4928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687063" cy="492827"/>
            </a:xfrm>
            <a:custGeom>
              <a:avLst/>
              <a:gdLst/>
              <a:ahLst/>
              <a:cxnLst/>
              <a:rect r="r" b="b" t="t" l="l"/>
              <a:pathLst>
                <a:path h="492827" w="2687063">
                  <a:moveTo>
                    <a:pt x="38700" y="0"/>
                  </a:moveTo>
                  <a:lnTo>
                    <a:pt x="2648363" y="0"/>
                  </a:lnTo>
                  <a:cubicBezTo>
                    <a:pt x="2669736" y="0"/>
                    <a:pt x="2687063" y="17327"/>
                    <a:pt x="2687063" y="38700"/>
                  </a:cubicBezTo>
                  <a:lnTo>
                    <a:pt x="2687063" y="454127"/>
                  </a:lnTo>
                  <a:cubicBezTo>
                    <a:pt x="2687063" y="464391"/>
                    <a:pt x="2682986" y="474235"/>
                    <a:pt x="2675728" y="481492"/>
                  </a:cubicBezTo>
                  <a:cubicBezTo>
                    <a:pt x="2668470" y="488750"/>
                    <a:pt x="2658626" y="492827"/>
                    <a:pt x="2648363" y="492827"/>
                  </a:cubicBezTo>
                  <a:lnTo>
                    <a:pt x="38700" y="492827"/>
                  </a:lnTo>
                  <a:cubicBezTo>
                    <a:pt x="17327" y="492827"/>
                    <a:pt x="0" y="475501"/>
                    <a:pt x="0" y="454127"/>
                  </a:cubicBezTo>
                  <a:lnTo>
                    <a:pt x="0" y="38700"/>
                  </a:lnTo>
                  <a:cubicBezTo>
                    <a:pt x="0" y="17327"/>
                    <a:pt x="17327" y="0"/>
                    <a:pt x="38700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687063" cy="5309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69919" y="1090471"/>
            <a:ext cx="9691498" cy="1585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36"/>
              </a:lnSpc>
            </a:pPr>
            <a:r>
              <a:rPr lang="en-US" sz="56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Ideas for Marketing &amp;</a:t>
            </a:r>
            <a:r>
              <a:rPr lang="en-US" b="true" sz="56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Development</a:t>
            </a:r>
          </a:p>
        </p:txBody>
      </p:sp>
      <p:sp>
        <p:nvSpPr>
          <p:cNvPr name="AutoShape 9" id="9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0" id="10"/>
          <p:cNvGrpSpPr/>
          <p:nvPr/>
        </p:nvGrpSpPr>
        <p:grpSpPr>
          <a:xfrm rot="0">
            <a:off x="871953" y="3480171"/>
            <a:ext cx="8091188" cy="3778165"/>
            <a:chOff x="0" y="0"/>
            <a:chExt cx="2314607" cy="108080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314607" cy="1080801"/>
            </a:xfrm>
            <a:custGeom>
              <a:avLst/>
              <a:gdLst/>
              <a:ahLst/>
              <a:cxnLst/>
              <a:rect r="r" b="b" t="t" l="l"/>
              <a:pathLst>
                <a:path h="1080801" w="2314607">
                  <a:moveTo>
                    <a:pt x="71763" y="0"/>
                  </a:moveTo>
                  <a:lnTo>
                    <a:pt x="2242844" y="0"/>
                  </a:lnTo>
                  <a:cubicBezTo>
                    <a:pt x="2282478" y="0"/>
                    <a:pt x="2314607" y="32129"/>
                    <a:pt x="2314607" y="71763"/>
                  </a:cubicBezTo>
                  <a:lnTo>
                    <a:pt x="2314607" y="1009039"/>
                  </a:lnTo>
                  <a:cubicBezTo>
                    <a:pt x="2314607" y="1048672"/>
                    <a:pt x="2282478" y="1080801"/>
                    <a:pt x="2242844" y="1080801"/>
                  </a:cubicBezTo>
                  <a:lnTo>
                    <a:pt x="71763" y="1080801"/>
                  </a:lnTo>
                  <a:cubicBezTo>
                    <a:pt x="32129" y="1080801"/>
                    <a:pt x="0" y="1048672"/>
                    <a:pt x="0" y="1009039"/>
                  </a:cubicBezTo>
                  <a:lnTo>
                    <a:pt x="0" y="71763"/>
                  </a:lnTo>
                  <a:cubicBezTo>
                    <a:pt x="0" y="32129"/>
                    <a:pt x="32129" y="0"/>
                    <a:pt x="7176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314607" cy="11189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293420" y="3480171"/>
            <a:ext cx="8838562" cy="3778165"/>
            <a:chOff x="0" y="0"/>
            <a:chExt cx="2528405" cy="108080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28405" cy="1080801"/>
            </a:xfrm>
            <a:custGeom>
              <a:avLst/>
              <a:gdLst/>
              <a:ahLst/>
              <a:cxnLst/>
              <a:rect r="r" b="b" t="t" l="l"/>
              <a:pathLst>
                <a:path h="1080801" w="2528405">
                  <a:moveTo>
                    <a:pt x="65694" y="0"/>
                  </a:moveTo>
                  <a:lnTo>
                    <a:pt x="2462711" y="0"/>
                  </a:lnTo>
                  <a:cubicBezTo>
                    <a:pt x="2480134" y="0"/>
                    <a:pt x="2496844" y="6921"/>
                    <a:pt x="2509164" y="19241"/>
                  </a:cubicBezTo>
                  <a:cubicBezTo>
                    <a:pt x="2521484" y="31562"/>
                    <a:pt x="2528405" y="48271"/>
                    <a:pt x="2528405" y="65694"/>
                  </a:cubicBezTo>
                  <a:lnTo>
                    <a:pt x="2528405" y="1015107"/>
                  </a:lnTo>
                  <a:cubicBezTo>
                    <a:pt x="2528405" y="1032530"/>
                    <a:pt x="2521484" y="1049240"/>
                    <a:pt x="2509164" y="1061560"/>
                  </a:cubicBezTo>
                  <a:cubicBezTo>
                    <a:pt x="2496844" y="1073880"/>
                    <a:pt x="2480134" y="1080801"/>
                    <a:pt x="2462711" y="1080801"/>
                  </a:cubicBezTo>
                  <a:lnTo>
                    <a:pt x="65694" y="1080801"/>
                  </a:lnTo>
                  <a:cubicBezTo>
                    <a:pt x="29412" y="1080801"/>
                    <a:pt x="0" y="1051389"/>
                    <a:pt x="0" y="1015107"/>
                  </a:cubicBezTo>
                  <a:lnTo>
                    <a:pt x="0" y="65694"/>
                  </a:lnTo>
                  <a:cubicBezTo>
                    <a:pt x="0" y="48271"/>
                    <a:pt x="6921" y="31562"/>
                    <a:pt x="19241" y="19241"/>
                  </a:cubicBezTo>
                  <a:cubicBezTo>
                    <a:pt x="31562" y="6921"/>
                    <a:pt x="48271" y="0"/>
                    <a:pt x="65694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2528405" cy="11189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9642653" y="3819564"/>
            <a:ext cx="8140095" cy="30042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53"/>
              </a:lnSpc>
            </a:pPr>
            <a:r>
              <a:rPr lang="en-US" sz="2220" b="true">
                <a:solidFill>
                  <a:srgbClr val="1E05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Marketing:</a:t>
            </a:r>
          </a:p>
          <a:p>
            <a:pPr algn="l">
              <a:lnSpc>
                <a:spcPts val="3553"/>
              </a:lnSpc>
            </a:pPr>
          </a:p>
          <a:p>
            <a:pPr algn="l">
              <a:lnSpc>
                <a:spcPts val="3393"/>
              </a:lnSpc>
            </a:pPr>
            <a:r>
              <a:rPr lang="en-US" sz="2120">
                <a:solidFill>
                  <a:srgbClr val="1E0559"/>
                </a:solidFill>
                <a:latin typeface="Open Sauce"/>
                <a:ea typeface="Open Sauce"/>
                <a:cs typeface="Open Sauce"/>
                <a:sym typeface="Open Sauce"/>
              </a:rPr>
              <a:t>• Open-source on GitHub for community contributions. </a:t>
            </a:r>
          </a:p>
          <a:p>
            <a:pPr algn="l">
              <a:lnSpc>
                <a:spcPts val="3393"/>
              </a:lnSpc>
            </a:pPr>
            <a:r>
              <a:rPr lang="en-US" sz="2120">
                <a:solidFill>
                  <a:srgbClr val="1E0559"/>
                </a:solidFill>
                <a:latin typeface="Open Sauce"/>
                <a:ea typeface="Open Sauce"/>
                <a:cs typeface="Open Sauce"/>
                <a:sym typeface="Open Sauce"/>
              </a:rPr>
              <a:t>• Pitch as free tool for devs/marketers via blogs (e.g., Dev.to). </a:t>
            </a:r>
          </a:p>
          <a:p>
            <a:pPr algn="l">
              <a:lnSpc>
                <a:spcPts val="3393"/>
              </a:lnSpc>
            </a:pPr>
            <a:r>
              <a:rPr lang="en-US" sz="2120">
                <a:solidFill>
                  <a:srgbClr val="1E0559"/>
                </a:solidFill>
                <a:latin typeface="Open Sauce"/>
                <a:ea typeface="Open Sauce"/>
                <a:cs typeface="Open Sauce"/>
                <a:sym typeface="Open Sauce"/>
              </a:rPr>
              <a:t>• Partner with URL services; add premium features (e.g., paid analytics). </a:t>
            </a:r>
          </a:p>
          <a:p>
            <a:pPr algn="l">
              <a:lnSpc>
                <a:spcPts val="3393"/>
              </a:lnSpc>
            </a:pPr>
            <a:r>
              <a:rPr lang="en-US" sz="2120">
                <a:solidFill>
                  <a:srgbClr val="1E0559"/>
                </a:solidFill>
                <a:latin typeface="Open Sauce"/>
                <a:ea typeface="Open Sauce"/>
                <a:cs typeface="Open Sauce"/>
                <a:sym typeface="Open Sauce"/>
              </a:rPr>
              <a:t>• Demo videos on YouTube/X; target startups for adoption.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34722" y="3829030"/>
            <a:ext cx="7908764" cy="2994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2"/>
              </a:lnSpc>
            </a:pPr>
            <a:r>
              <a:rPr lang="en-US" sz="2157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Development: </a:t>
            </a:r>
          </a:p>
          <a:p>
            <a:pPr algn="l">
              <a:lnSpc>
                <a:spcPts val="3452"/>
              </a:lnSpc>
            </a:pPr>
          </a:p>
          <a:p>
            <a:pPr algn="l">
              <a:lnSpc>
                <a:spcPts val="3452"/>
              </a:lnSpc>
            </a:pPr>
            <a:r>
              <a:rPr lang="en-US" sz="215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• Add persistent DB (Redis/PostgreSQL) for production. </a:t>
            </a:r>
          </a:p>
          <a:p>
            <a:pPr algn="l">
              <a:lnSpc>
                <a:spcPts val="3452"/>
              </a:lnSpc>
            </a:pPr>
            <a:r>
              <a:rPr lang="en-US" sz="215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• Custom aliases, expiration, &amp; analytics. </a:t>
            </a:r>
          </a:p>
          <a:p>
            <a:pPr algn="l">
              <a:lnSpc>
                <a:spcPts val="3452"/>
              </a:lnSpc>
            </a:pPr>
            <a:r>
              <a:rPr lang="en-US" sz="215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• Authentication &amp; load balancing. </a:t>
            </a:r>
          </a:p>
          <a:p>
            <a:pPr algn="l">
              <a:lnSpc>
                <a:spcPts val="3452"/>
              </a:lnSpc>
            </a:pPr>
            <a:r>
              <a:rPr lang="en-US" sz="2157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• Kubernetes deployment for scaling.</a:t>
            </a:r>
          </a:p>
          <a:p>
            <a:pPr algn="l">
              <a:lnSpc>
                <a:spcPts val="3296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93624" y="2886380"/>
            <a:ext cx="17986181" cy="5015864"/>
            <a:chOff x="0" y="0"/>
            <a:chExt cx="4737101" cy="132105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737101" cy="1321050"/>
            </a:xfrm>
            <a:custGeom>
              <a:avLst/>
              <a:gdLst/>
              <a:ahLst/>
              <a:cxnLst/>
              <a:rect r="r" b="b" t="t" l="l"/>
              <a:pathLst>
                <a:path h="1321050" w="4737101">
                  <a:moveTo>
                    <a:pt x="172175" y="0"/>
                  </a:moveTo>
                  <a:lnTo>
                    <a:pt x="4564926" y="0"/>
                  </a:lnTo>
                  <a:cubicBezTo>
                    <a:pt x="4660016" y="0"/>
                    <a:pt x="4737101" y="77085"/>
                    <a:pt x="4737101" y="172175"/>
                  </a:cubicBezTo>
                  <a:lnTo>
                    <a:pt x="4737101" y="1148876"/>
                  </a:lnTo>
                  <a:cubicBezTo>
                    <a:pt x="4737101" y="1243965"/>
                    <a:pt x="4660016" y="1321050"/>
                    <a:pt x="4564926" y="1321050"/>
                  </a:cubicBezTo>
                  <a:lnTo>
                    <a:pt x="172175" y="1321050"/>
                  </a:lnTo>
                  <a:cubicBezTo>
                    <a:pt x="77085" y="1321050"/>
                    <a:pt x="0" y="1243965"/>
                    <a:pt x="0" y="1148876"/>
                  </a:cubicBezTo>
                  <a:lnTo>
                    <a:pt x="0" y="172175"/>
                  </a:lnTo>
                  <a:cubicBezTo>
                    <a:pt x="0" y="77085"/>
                    <a:pt x="77085" y="0"/>
                    <a:pt x="17217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737101" cy="13591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516314" y="6692084"/>
            <a:ext cx="6995006" cy="657848"/>
            <a:chOff x="0" y="0"/>
            <a:chExt cx="1842306" cy="1732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42306" cy="173260"/>
            </a:xfrm>
            <a:custGeom>
              <a:avLst/>
              <a:gdLst/>
              <a:ahLst/>
              <a:cxnLst/>
              <a:rect r="r" b="b" t="t" l="l"/>
              <a:pathLst>
                <a:path h="173260" w="1842306">
                  <a:moveTo>
                    <a:pt x="56446" y="0"/>
                  </a:moveTo>
                  <a:lnTo>
                    <a:pt x="1785861" y="0"/>
                  </a:lnTo>
                  <a:cubicBezTo>
                    <a:pt x="1817035" y="0"/>
                    <a:pt x="1842306" y="25272"/>
                    <a:pt x="1842306" y="56446"/>
                  </a:cubicBezTo>
                  <a:lnTo>
                    <a:pt x="1842306" y="116815"/>
                  </a:lnTo>
                  <a:cubicBezTo>
                    <a:pt x="1842306" y="131785"/>
                    <a:pt x="1836359" y="146142"/>
                    <a:pt x="1825774" y="156728"/>
                  </a:cubicBezTo>
                  <a:cubicBezTo>
                    <a:pt x="1815188" y="167313"/>
                    <a:pt x="1800831" y="173260"/>
                    <a:pt x="1785861" y="173260"/>
                  </a:cubicBezTo>
                  <a:lnTo>
                    <a:pt x="56446" y="173260"/>
                  </a:lnTo>
                  <a:cubicBezTo>
                    <a:pt x="41475" y="173260"/>
                    <a:pt x="27118" y="167313"/>
                    <a:pt x="16533" y="156728"/>
                  </a:cubicBezTo>
                  <a:cubicBezTo>
                    <a:pt x="5947" y="146142"/>
                    <a:pt x="0" y="131785"/>
                    <a:pt x="0" y="116815"/>
                  </a:cubicBezTo>
                  <a:lnTo>
                    <a:pt x="0" y="56446"/>
                  </a:lnTo>
                  <a:cubicBezTo>
                    <a:pt x="0" y="25272"/>
                    <a:pt x="25272" y="0"/>
                    <a:pt x="56446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842306" cy="211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 flipV="true">
            <a:off x="1028700" y="9120569"/>
            <a:ext cx="11359107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1" id="11"/>
          <p:cNvGrpSpPr/>
          <p:nvPr/>
        </p:nvGrpSpPr>
        <p:grpSpPr>
          <a:xfrm rot="0">
            <a:off x="7552334" y="6720499"/>
            <a:ext cx="2480359" cy="601018"/>
            <a:chOff x="0" y="0"/>
            <a:chExt cx="653263" cy="15829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53263" cy="158293"/>
            </a:xfrm>
            <a:custGeom>
              <a:avLst/>
              <a:gdLst/>
              <a:ahLst/>
              <a:cxnLst/>
              <a:rect r="r" b="b" t="t" l="l"/>
              <a:pathLst>
                <a:path h="158293" w="653263">
                  <a:moveTo>
                    <a:pt x="79146" y="0"/>
                  </a:moveTo>
                  <a:lnTo>
                    <a:pt x="574117" y="0"/>
                  </a:lnTo>
                  <a:cubicBezTo>
                    <a:pt x="617828" y="0"/>
                    <a:pt x="653263" y="35435"/>
                    <a:pt x="653263" y="79146"/>
                  </a:cubicBezTo>
                  <a:lnTo>
                    <a:pt x="653263" y="79146"/>
                  </a:lnTo>
                  <a:cubicBezTo>
                    <a:pt x="653263" y="122858"/>
                    <a:pt x="617828" y="158293"/>
                    <a:pt x="574117" y="158293"/>
                  </a:cubicBezTo>
                  <a:lnTo>
                    <a:pt x="79146" y="158293"/>
                  </a:lnTo>
                  <a:cubicBezTo>
                    <a:pt x="35435" y="158293"/>
                    <a:pt x="0" y="122858"/>
                    <a:pt x="0" y="79146"/>
                  </a:cubicBezTo>
                  <a:lnTo>
                    <a:pt x="0" y="79146"/>
                  </a:lnTo>
                  <a:cubicBezTo>
                    <a:pt x="0" y="35435"/>
                    <a:pt x="35435" y="0"/>
                    <a:pt x="7914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653263" cy="1963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28700" y="2667309"/>
            <a:ext cx="5339706" cy="533970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25046" r="0" b="-25046"/>
              </a:stretch>
            </a:blipFill>
            <a:ln w="104775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5189104" y="6599763"/>
            <a:ext cx="1302481" cy="1302481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5528470" y="6890975"/>
            <a:ext cx="623749" cy="720056"/>
          </a:xfrm>
          <a:custGeom>
            <a:avLst/>
            <a:gdLst/>
            <a:ahLst/>
            <a:cxnLst/>
            <a:rect r="r" b="b" t="t" l="l"/>
            <a:pathLst>
              <a:path h="720056" w="623749">
                <a:moveTo>
                  <a:pt x="0" y="0"/>
                </a:moveTo>
                <a:lnTo>
                  <a:pt x="623749" y="0"/>
                </a:lnTo>
                <a:lnTo>
                  <a:pt x="623749" y="720056"/>
                </a:lnTo>
                <a:lnTo>
                  <a:pt x="0" y="72005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7516314" y="3372017"/>
            <a:ext cx="9742986" cy="30805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92"/>
              </a:lnSpc>
            </a:pPr>
            <a:r>
              <a:rPr lang="en-US" sz="1093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 f</a:t>
            </a:r>
            <a:r>
              <a:rPr lang="en-US" b="true" sz="1093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or Your Time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429136" y="6873752"/>
            <a:ext cx="39336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226"/>
              </a:lnSpc>
            </a:pPr>
            <a:r>
              <a:rPr lang="en-US" sz="2100">
                <a:solidFill>
                  <a:srgbClr val="1E0559"/>
                </a:solidFill>
                <a:latin typeface="Open Sauce"/>
                <a:ea typeface="Open Sauce"/>
                <a:cs typeface="Open Sauce"/>
                <a:sym typeface="Open Sauce"/>
              </a:rPr>
              <a:t>github.com/nhahub/NHA-256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677064" y="6864227"/>
            <a:ext cx="2230899" cy="29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Deep Insights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504802" y="8512432"/>
            <a:ext cx="5577624" cy="1047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6"/>
              </a:lnSpc>
            </a:pPr>
            <a:r>
              <a:rPr lang="en-US" sz="251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Mohamed Attia Hassan </a:t>
            </a:r>
          </a:p>
          <a:p>
            <a:pPr algn="l">
              <a:lnSpc>
                <a:spcPts val="2666"/>
              </a:lnSpc>
            </a:pPr>
            <a:r>
              <a:rPr lang="en-US" sz="251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Mohamed H</a:t>
            </a:r>
            <a:r>
              <a:rPr lang="en-US" b="true" sz="251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osni Mohamed </a:t>
            </a:r>
          </a:p>
          <a:p>
            <a:pPr algn="l">
              <a:lnSpc>
                <a:spcPts val="2666"/>
              </a:lnSpc>
            </a:pPr>
            <a:r>
              <a:rPr lang="en-US" b="true" sz="2515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Abdulrahman Gomaa Mahmoud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823022" y="1285352"/>
            <a:ext cx="9079242" cy="1285540"/>
            <a:chOff x="0" y="0"/>
            <a:chExt cx="2391241" cy="3385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91241" cy="338578"/>
            </a:xfrm>
            <a:custGeom>
              <a:avLst/>
              <a:gdLst/>
              <a:ahLst/>
              <a:cxnLst/>
              <a:rect r="r" b="b" t="t" l="l"/>
              <a:pathLst>
                <a:path h="338578" w="2391241">
                  <a:moveTo>
                    <a:pt x="43488" y="0"/>
                  </a:moveTo>
                  <a:lnTo>
                    <a:pt x="2347753" y="0"/>
                  </a:lnTo>
                  <a:cubicBezTo>
                    <a:pt x="2359286" y="0"/>
                    <a:pt x="2370348" y="4582"/>
                    <a:pt x="2378503" y="12737"/>
                  </a:cubicBezTo>
                  <a:cubicBezTo>
                    <a:pt x="2386659" y="20893"/>
                    <a:pt x="2391241" y="31954"/>
                    <a:pt x="2391241" y="43488"/>
                  </a:cubicBezTo>
                  <a:lnTo>
                    <a:pt x="2391241" y="295091"/>
                  </a:lnTo>
                  <a:cubicBezTo>
                    <a:pt x="2391241" y="306624"/>
                    <a:pt x="2386659" y="317686"/>
                    <a:pt x="2378503" y="325841"/>
                  </a:cubicBezTo>
                  <a:cubicBezTo>
                    <a:pt x="2370348" y="333997"/>
                    <a:pt x="2359286" y="338578"/>
                    <a:pt x="2347753" y="338578"/>
                  </a:cubicBezTo>
                  <a:lnTo>
                    <a:pt x="43488" y="338578"/>
                  </a:lnTo>
                  <a:cubicBezTo>
                    <a:pt x="31954" y="338578"/>
                    <a:pt x="20893" y="333997"/>
                    <a:pt x="12737" y="325841"/>
                  </a:cubicBezTo>
                  <a:cubicBezTo>
                    <a:pt x="4582" y="317686"/>
                    <a:pt x="0" y="306624"/>
                    <a:pt x="0" y="295091"/>
                  </a:cubicBezTo>
                  <a:lnTo>
                    <a:pt x="0" y="43488"/>
                  </a:lnTo>
                  <a:cubicBezTo>
                    <a:pt x="0" y="31954"/>
                    <a:pt x="4582" y="20893"/>
                    <a:pt x="12737" y="12737"/>
                  </a:cubicBezTo>
                  <a:cubicBezTo>
                    <a:pt x="20893" y="4582"/>
                    <a:pt x="31954" y="0"/>
                    <a:pt x="43488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91241" cy="3766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7" id="7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8" id="8"/>
          <p:cNvGrpSpPr/>
          <p:nvPr/>
        </p:nvGrpSpPr>
        <p:grpSpPr>
          <a:xfrm rot="0">
            <a:off x="2046073" y="3125067"/>
            <a:ext cx="14045057" cy="5422277"/>
            <a:chOff x="0" y="0"/>
            <a:chExt cx="3699110" cy="14280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99109" cy="1428089"/>
            </a:xfrm>
            <a:custGeom>
              <a:avLst/>
              <a:gdLst/>
              <a:ahLst/>
              <a:cxnLst/>
              <a:rect r="r" b="b" t="t" l="l"/>
              <a:pathLst>
                <a:path h="1428089" w="3699109">
                  <a:moveTo>
                    <a:pt x="28112" y="0"/>
                  </a:moveTo>
                  <a:lnTo>
                    <a:pt x="3670997" y="0"/>
                  </a:lnTo>
                  <a:cubicBezTo>
                    <a:pt x="3686523" y="0"/>
                    <a:pt x="3699109" y="12586"/>
                    <a:pt x="3699109" y="28112"/>
                  </a:cubicBezTo>
                  <a:lnTo>
                    <a:pt x="3699109" y="1399977"/>
                  </a:lnTo>
                  <a:cubicBezTo>
                    <a:pt x="3699109" y="1407433"/>
                    <a:pt x="3696148" y="1414584"/>
                    <a:pt x="3690875" y="1419856"/>
                  </a:cubicBezTo>
                  <a:cubicBezTo>
                    <a:pt x="3685604" y="1425128"/>
                    <a:pt x="3678453" y="1428089"/>
                    <a:pt x="3670997" y="1428089"/>
                  </a:cubicBezTo>
                  <a:lnTo>
                    <a:pt x="28112" y="1428089"/>
                  </a:lnTo>
                  <a:cubicBezTo>
                    <a:pt x="12586" y="1428089"/>
                    <a:pt x="0" y="1415503"/>
                    <a:pt x="0" y="1399977"/>
                  </a:cubicBezTo>
                  <a:lnTo>
                    <a:pt x="0" y="28112"/>
                  </a:lnTo>
                  <a:cubicBezTo>
                    <a:pt x="0" y="20656"/>
                    <a:pt x="2962" y="13506"/>
                    <a:pt x="8234" y="8234"/>
                  </a:cubicBezTo>
                  <a:cubicBezTo>
                    <a:pt x="13506" y="2962"/>
                    <a:pt x="20656" y="0"/>
                    <a:pt x="2811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699110" cy="146619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41854" y="2863658"/>
            <a:ext cx="14619507" cy="5945096"/>
            <a:chOff x="0" y="0"/>
            <a:chExt cx="3850405" cy="156578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850405" cy="1565786"/>
            </a:xfrm>
            <a:custGeom>
              <a:avLst/>
              <a:gdLst/>
              <a:ahLst/>
              <a:cxnLst/>
              <a:rect r="r" b="b" t="t" l="l"/>
              <a:pathLst>
                <a:path h="1565786" w="3850405">
                  <a:moveTo>
                    <a:pt x="27008" y="0"/>
                  </a:moveTo>
                  <a:lnTo>
                    <a:pt x="3823397" y="0"/>
                  </a:lnTo>
                  <a:cubicBezTo>
                    <a:pt x="3838313" y="0"/>
                    <a:pt x="3850405" y="12092"/>
                    <a:pt x="3850405" y="27008"/>
                  </a:cubicBezTo>
                  <a:lnTo>
                    <a:pt x="3850405" y="1538779"/>
                  </a:lnTo>
                  <a:cubicBezTo>
                    <a:pt x="3850405" y="1553695"/>
                    <a:pt x="3838313" y="1565786"/>
                    <a:pt x="3823397" y="1565786"/>
                  </a:cubicBezTo>
                  <a:lnTo>
                    <a:pt x="27008" y="1565786"/>
                  </a:lnTo>
                  <a:cubicBezTo>
                    <a:pt x="12092" y="1565786"/>
                    <a:pt x="0" y="1553695"/>
                    <a:pt x="0" y="1538779"/>
                  </a:cubicBezTo>
                  <a:lnTo>
                    <a:pt x="0" y="27008"/>
                  </a:lnTo>
                  <a:cubicBezTo>
                    <a:pt x="0" y="12092"/>
                    <a:pt x="12092" y="0"/>
                    <a:pt x="270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850405" cy="16038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132862" y="1557521"/>
            <a:ext cx="9033370" cy="824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11"/>
              </a:lnSpc>
            </a:pPr>
            <a:r>
              <a:rPr lang="en-US" b="true" sz="5576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Team Members &amp; Roles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29157" y="3147917"/>
            <a:ext cx="13434980" cy="5341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4"/>
              </a:lnSpc>
            </a:pPr>
            <a:r>
              <a:rPr lang="en-US" sz="28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 </a:t>
            </a:r>
            <a:r>
              <a:rPr lang="en-US" sz="285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Mohamed Hosni Mohamed</a:t>
            </a:r>
            <a:r>
              <a:rPr lang="en-US" sz="28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Flask Backend &amp; Docker Containerization Led the development of the Flask API, URL shortening logic, redirect handling, and full Docker + Docker Compose setup.</a:t>
            </a:r>
          </a:p>
          <a:p>
            <a:pPr algn="l">
              <a:lnSpc>
                <a:spcPts val="3629"/>
              </a:lnSpc>
            </a:pPr>
          </a:p>
          <a:p>
            <a:pPr algn="l">
              <a:lnSpc>
                <a:spcPts val="3629"/>
              </a:lnSpc>
            </a:pPr>
            <a:r>
              <a:rPr lang="en-US" sz="28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 </a:t>
            </a:r>
            <a:r>
              <a:rPr lang="en-US" sz="285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Mohamed Attia Hassan</a:t>
            </a:r>
            <a:r>
              <a:rPr lang="en-US" sz="28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Prometheus Monitoring, Metrics &amp; Alerting Designed and implemented all Prometheus metrics, custom exporters, alerting rules, and integration with the Flask app.</a:t>
            </a:r>
          </a:p>
          <a:p>
            <a:pPr algn="l">
              <a:lnSpc>
                <a:spcPts val="3629"/>
              </a:lnSpc>
            </a:pPr>
          </a:p>
          <a:p>
            <a:pPr algn="l">
              <a:lnSpc>
                <a:spcPts val="3629"/>
              </a:lnSpc>
            </a:pPr>
            <a:r>
              <a:rPr lang="en-US" sz="28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 </a:t>
            </a:r>
            <a:r>
              <a:rPr lang="en-US" b="true" sz="285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Abdulrahman Gomaa Mahmoud</a:t>
            </a:r>
            <a:r>
              <a:rPr lang="en-US" sz="285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: User Interface &amp; Grafana Dashboard Built the clean web interface and designed the production-grade Grafana dashboard with real-time graphs for latency, traffic, and errors.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61244" y="1792771"/>
            <a:ext cx="9298056" cy="6701459"/>
            <a:chOff x="0" y="0"/>
            <a:chExt cx="2448871" cy="17649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48871" cy="1764993"/>
            </a:xfrm>
            <a:custGeom>
              <a:avLst/>
              <a:gdLst/>
              <a:ahLst/>
              <a:cxnLst/>
              <a:rect r="r" b="b" t="t" l="l"/>
              <a:pathLst>
                <a:path h="1764993" w="2448871">
                  <a:moveTo>
                    <a:pt x="42465" y="0"/>
                  </a:moveTo>
                  <a:lnTo>
                    <a:pt x="2406406" y="0"/>
                  </a:lnTo>
                  <a:cubicBezTo>
                    <a:pt x="2417669" y="0"/>
                    <a:pt x="2428470" y="4474"/>
                    <a:pt x="2436433" y="12438"/>
                  </a:cubicBezTo>
                  <a:cubicBezTo>
                    <a:pt x="2444397" y="20401"/>
                    <a:pt x="2448871" y="31202"/>
                    <a:pt x="2448871" y="42465"/>
                  </a:cubicBezTo>
                  <a:lnTo>
                    <a:pt x="2448871" y="1722529"/>
                  </a:lnTo>
                  <a:cubicBezTo>
                    <a:pt x="2448871" y="1733791"/>
                    <a:pt x="2444397" y="1744592"/>
                    <a:pt x="2436433" y="1752556"/>
                  </a:cubicBezTo>
                  <a:cubicBezTo>
                    <a:pt x="2428470" y="1760519"/>
                    <a:pt x="2417669" y="1764993"/>
                    <a:pt x="2406406" y="1764993"/>
                  </a:cubicBezTo>
                  <a:lnTo>
                    <a:pt x="42465" y="1764993"/>
                  </a:lnTo>
                  <a:cubicBezTo>
                    <a:pt x="19012" y="1764993"/>
                    <a:pt x="0" y="1745981"/>
                    <a:pt x="0" y="1722529"/>
                  </a:cubicBezTo>
                  <a:lnTo>
                    <a:pt x="0" y="42465"/>
                  </a:lnTo>
                  <a:cubicBezTo>
                    <a:pt x="0" y="31202"/>
                    <a:pt x="4474" y="20401"/>
                    <a:pt x="12438" y="12438"/>
                  </a:cubicBezTo>
                  <a:cubicBezTo>
                    <a:pt x="20401" y="4474"/>
                    <a:pt x="31202" y="0"/>
                    <a:pt x="42465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48871" cy="18030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1792771"/>
            <a:ext cx="6541190" cy="3742944"/>
            <a:chOff x="0" y="0"/>
            <a:chExt cx="1013402" cy="5798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13402" cy="579880"/>
            </a:xfrm>
            <a:custGeom>
              <a:avLst/>
              <a:gdLst/>
              <a:ahLst/>
              <a:cxnLst/>
              <a:rect r="r" b="b" t="t" l="l"/>
              <a:pathLst>
                <a:path h="579880" w="1013402">
                  <a:moveTo>
                    <a:pt x="60362" y="0"/>
                  </a:moveTo>
                  <a:lnTo>
                    <a:pt x="953040" y="0"/>
                  </a:lnTo>
                  <a:cubicBezTo>
                    <a:pt x="969049" y="0"/>
                    <a:pt x="984402" y="6360"/>
                    <a:pt x="995722" y="17680"/>
                  </a:cubicBezTo>
                  <a:cubicBezTo>
                    <a:pt x="1007042" y="29000"/>
                    <a:pt x="1013402" y="44353"/>
                    <a:pt x="1013402" y="60362"/>
                  </a:cubicBezTo>
                  <a:lnTo>
                    <a:pt x="1013402" y="519518"/>
                  </a:lnTo>
                  <a:cubicBezTo>
                    <a:pt x="1013402" y="552855"/>
                    <a:pt x="986377" y="579880"/>
                    <a:pt x="953040" y="579880"/>
                  </a:cubicBezTo>
                  <a:lnTo>
                    <a:pt x="60362" y="579880"/>
                  </a:lnTo>
                  <a:cubicBezTo>
                    <a:pt x="27025" y="579880"/>
                    <a:pt x="0" y="552855"/>
                    <a:pt x="0" y="519518"/>
                  </a:cubicBezTo>
                  <a:lnTo>
                    <a:pt x="0" y="60362"/>
                  </a:lnTo>
                  <a:cubicBezTo>
                    <a:pt x="0" y="27025"/>
                    <a:pt x="27025" y="0"/>
                    <a:pt x="60362" y="0"/>
                  </a:cubicBezTo>
                  <a:close/>
                </a:path>
              </a:pathLst>
            </a:custGeom>
            <a:blipFill>
              <a:blip r:embed="rId2"/>
              <a:stretch>
                <a:fillRect l="-863" t="0" r="-863" b="0"/>
              </a:stretch>
            </a:blipFill>
            <a:ln w="104775" cap="rnd">
              <a:solidFill>
                <a:srgbClr val="FFFFFF"/>
              </a:solidFill>
              <a:prstDash val="solid"/>
              <a:round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5890045"/>
            <a:ext cx="6541190" cy="2604184"/>
            <a:chOff x="0" y="0"/>
            <a:chExt cx="1013402" cy="4034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13402" cy="403456"/>
            </a:xfrm>
            <a:custGeom>
              <a:avLst/>
              <a:gdLst/>
              <a:ahLst/>
              <a:cxnLst/>
              <a:rect r="r" b="b" t="t" l="l"/>
              <a:pathLst>
                <a:path h="403456" w="1013402">
                  <a:moveTo>
                    <a:pt x="60362" y="0"/>
                  </a:moveTo>
                  <a:lnTo>
                    <a:pt x="953040" y="0"/>
                  </a:lnTo>
                  <a:cubicBezTo>
                    <a:pt x="969049" y="0"/>
                    <a:pt x="984402" y="6360"/>
                    <a:pt x="995722" y="17680"/>
                  </a:cubicBezTo>
                  <a:cubicBezTo>
                    <a:pt x="1007042" y="29000"/>
                    <a:pt x="1013402" y="44353"/>
                    <a:pt x="1013402" y="60362"/>
                  </a:cubicBezTo>
                  <a:lnTo>
                    <a:pt x="1013402" y="343095"/>
                  </a:lnTo>
                  <a:cubicBezTo>
                    <a:pt x="1013402" y="376431"/>
                    <a:pt x="986377" y="403456"/>
                    <a:pt x="953040" y="403456"/>
                  </a:cubicBezTo>
                  <a:lnTo>
                    <a:pt x="60362" y="403456"/>
                  </a:lnTo>
                  <a:cubicBezTo>
                    <a:pt x="27025" y="403456"/>
                    <a:pt x="0" y="376431"/>
                    <a:pt x="0" y="343095"/>
                  </a:cubicBezTo>
                  <a:lnTo>
                    <a:pt x="0" y="60362"/>
                  </a:lnTo>
                  <a:cubicBezTo>
                    <a:pt x="0" y="27025"/>
                    <a:pt x="27025" y="0"/>
                    <a:pt x="60362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33674" r="0" b="-33674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1" id="11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2137337" y="6932970"/>
            <a:ext cx="1214578" cy="1214578"/>
          </a:xfrm>
          <a:custGeom>
            <a:avLst/>
            <a:gdLst/>
            <a:ahLst/>
            <a:cxnLst/>
            <a:rect r="r" b="b" t="t" l="l"/>
            <a:pathLst>
              <a:path h="1214578" w="1214578">
                <a:moveTo>
                  <a:pt x="0" y="0"/>
                </a:moveTo>
                <a:lnTo>
                  <a:pt x="1214578" y="0"/>
                </a:lnTo>
                <a:lnTo>
                  <a:pt x="1214578" y="1214578"/>
                </a:lnTo>
                <a:lnTo>
                  <a:pt x="0" y="121457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8448766" y="2183342"/>
            <a:ext cx="8678377" cy="1750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9"/>
              </a:lnSpc>
            </a:pPr>
            <a:r>
              <a:rPr lang="en-US" sz="6197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Why a URL Shortener </a:t>
            </a:r>
          </a:p>
          <a:p>
            <a:pPr algn="l">
              <a:lnSpc>
                <a:spcPts val="6569"/>
              </a:lnSpc>
            </a:pPr>
            <a:r>
              <a:rPr lang="en-US" b="true" sz="619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+ Monitoring?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48766" y="4951990"/>
            <a:ext cx="8591719" cy="2588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72"/>
              </a:lnSpc>
            </a:pPr>
            <a:r>
              <a:rPr lang="en-US" sz="1858" b="true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Idea:</a:t>
            </a:r>
            <a:r>
              <a:rPr lang="en-US" sz="18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 Create a simple, reliable URL shortener for easier sharing in marketing, APIs, and social media. </a:t>
            </a:r>
          </a:p>
          <a:p>
            <a:pPr algn="l">
              <a:lnSpc>
                <a:spcPts val="2972"/>
              </a:lnSpc>
            </a:pPr>
          </a:p>
          <a:p>
            <a:pPr algn="l">
              <a:lnSpc>
                <a:spcPts val="2972"/>
              </a:lnSpc>
            </a:pPr>
            <a:r>
              <a:rPr lang="en-US" sz="1858" b="true">
                <a:solidFill>
                  <a:srgbClr val="D9D9D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Goal</a:t>
            </a:r>
            <a:r>
              <a:rPr lang="en-US" sz="1858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: Combine it with advanced monitoring to track performance (latency, errors, traffic) in real-time, making it production-ready for devs and businesses.</a:t>
            </a:r>
          </a:p>
          <a:p>
            <a:pPr algn="l">
              <a:lnSpc>
                <a:spcPts val="2972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05492" y="4103379"/>
            <a:ext cx="4609559" cy="517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01"/>
              </a:lnSpc>
            </a:pPr>
            <a:r>
              <a:rPr lang="en-US" b="true" sz="3397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(Project Idea &amp; Goal)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792771"/>
            <a:ext cx="7968938" cy="2923498"/>
            <a:chOff x="0" y="0"/>
            <a:chExt cx="2098815" cy="76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98815" cy="769975"/>
            </a:xfrm>
            <a:custGeom>
              <a:avLst/>
              <a:gdLst/>
              <a:ahLst/>
              <a:cxnLst/>
              <a:rect r="r" b="b" t="t" l="l"/>
              <a:pathLst>
                <a:path h="769975" w="2098815">
                  <a:moveTo>
                    <a:pt x="49547" y="0"/>
                  </a:moveTo>
                  <a:lnTo>
                    <a:pt x="2049268" y="0"/>
                  </a:lnTo>
                  <a:cubicBezTo>
                    <a:pt x="2062408" y="0"/>
                    <a:pt x="2075011" y="5220"/>
                    <a:pt x="2084303" y="14512"/>
                  </a:cubicBezTo>
                  <a:cubicBezTo>
                    <a:pt x="2093595" y="23804"/>
                    <a:pt x="2098815" y="36406"/>
                    <a:pt x="2098815" y="49547"/>
                  </a:cubicBezTo>
                  <a:lnTo>
                    <a:pt x="2098815" y="720428"/>
                  </a:lnTo>
                  <a:cubicBezTo>
                    <a:pt x="2098815" y="733568"/>
                    <a:pt x="2093595" y="746171"/>
                    <a:pt x="2084303" y="755463"/>
                  </a:cubicBezTo>
                  <a:cubicBezTo>
                    <a:pt x="2075011" y="764755"/>
                    <a:pt x="2062408" y="769975"/>
                    <a:pt x="2049268" y="769975"/>
                  </a:cubicBezTo>
                  <a:lnTo>
                    <a:pt x="49547" y="769975"/>
                  </a:lnTo>
                  <a:cubicBezTo>
                    <a:pt x="36406" y="769975"/>
                    <a:pt x="23804" y="764755"/>
                    <a:pt x="14512" y="755463"/>
                  </a:cubicBezTo>
                  <a:cubicBezTo>
                    <a:pt x="5220" y="746171"/>
                    <a:pt x="0" y="733568"/>
                    <a:pt x="0" y="720428"/>
                  </a:cubicBezTo>
                  <a:lnTo>
                    <a:pt x="0" y="49547"/>
                  </a:lnTo>
                  <a:cubicBezTo>
                    <a:pt x="0" y="36406"/>
                    <a:pt x="5220" y="23804"/>
                    <a:pt x="14512" y="14512"/>
                  </a:cubicBezTo>
                  <a:cubicBezTo>
                    <a:pt x="23804" y="5220"/>
                    <a:pt x="36406" y="0"/>
                    <a:pt x="49547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98815" cy="808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744212" y="1128571"/>
            <a:ext cx="7515088" cy="5852391"/>
            <a:chOff x="0" y="0"/>
            <a:chExt cx="1979282" cy="154137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79282" cy="1541370"/>
            </a:xfrm>
            <a:custGeom>
              <a:avLst/>
              <a:gdLst/>
              <a:ahLst/>
              <a:cxnLst/>
              <a:rect r="r" b="b" t="t" l="l"/>
              <a:pathLst>
                <a:path h="1541370" w="1979282">
                  <a:moveTo>
                    <a:pt x="52539" y="0"/>
                  </a:moveTo>
                  <a:lnTo>
                    <a:pt x="1926743" y="0"/>
                  </a:lnTo>
                  <a:cubicBezTo>
                    <a:pt x="1955760" y="0"/>
                    <a:pt x="1979282" y="23523"/>
                    <a:pt x="1979282" y="52539"/>
                  </a:cubicBezTo>
                  <a:lnTo>
                    <a:pt x="1979282" y="1488831"/>
                  </a:lnTo>
                  <a:cubicBezTo>
                    <a:pt x="1979282" y="1517848"/>
                    <a:pt x="1955760" y="1541370"/>
                    <a:pt x="1926743" y="1541370"/>
                  </a:cubicBezTo>
                  <a:lnTo>
                    <a:pt x="52539" y="1541370"/>
                  </a:lnTo>
                  <a:cubicBezTo>
                    <a:pt x="23523" y="1541370"/>
                    <a:pt x="0" y="1517848"/>
                    <a:pt x="0" y="1488831"/>
                  </a:cubicBezTo>
                  <a:lnTo>
                    <a:pt x="0" y="52539"/>
                  </a:lnTo>
                  <a:cubicBezTo>
                    <a:pt x="0" y="23523"/>
                    <a:pt x="23523" y="0"/>
                    <a:pt x="5253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979282" cy="15794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164555" y="1792771"/>
            <a:ext cx="717213" cy="717213"/>
            <a:chOff x="0" y="0"/>
            <a:chExt cx="188896" cy="1888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88896" cy="188896"/>
            </a:xfrm>
            <a:custGeom>
              <a:avLst/>
              <a:gdLst/>
              <a:ahLst/>
              <a:cxnLst/>
              <a:rect r="r" b="b" t="t" l="l"/>
              <a:pathLst>
                <a:path h="188896" w="188896">
                  <a:moveTo>
                    <a:pt x="94448" y="0"/>
                  </a:moveTo>
                  <a:lnTo>
                    <a:pt x="94448" y="0"/>
                  </a:lnTo>
                  <a:cubicBezTo>
                    <a:pt x="146610" y="0"/>
                    <a:pt x="188896" y="42286"/>
                    <a:pt x="188896" y="94448"/>
                  </a:cubicBezTo>
                  <a:lnTo>
                    <a:pt x="188896" y="94448"/>
                  </a:lnTo>
                  <a:cubicBezTo>
                    <a:pt x="188896" y="146610"/>
                    <a:pt x="146610" y="188896"/>
                    <a:pt x="94448" y="188896"/>
                  </a:cubicBezTo>
                  <a:lnTo>
                    <a:pt x="94448" y="188896"/>
                  </a:lnTo>
                  <a:cubicBezTo>
                    <a:pt x="42286" y="188896"/>
                    <a:pt x="0" y="146610"/>
                    <a:pt x="0" y="94448"/>
                  </a:cubicBezTo>
                  <a:lnTo>
                    <a:pt x="0" y="94448"/>
                  </a:lnTo>
                  <a:cubicBezTo>
                    <a:pt x="0" y="42286"/>
                    <a:pt x="42286" y="0"/>
                    <a:pt x="94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88896" cy="226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164555" y="3176606"/>
            <a:ext cx="717213" cy="717213"/>
            <a:chOff x="0" y="0"/>
            <a:chExt cx="188896" cy="18889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88896" cy="188896"/>
            </a:xfrm>
            <a:custGeom>
              <a:avLst/>
              <a:gdLst/>
              <a:ahLst/>
              <a:cxnLst/>
              <a:rect r="r" b="b" t="t" l="l"/>
              <a:pathLst>
                <a:path h="188896" w="188896">
                  <a:moveTo>
                    <a:pt x="94448" y="0"/>
                  </a:moveTo>
                  <a:lnTo>
                    <a:pt x="94448" y="0"/>
                  </a:lnTo>
                  <a:cubicBezTo>
                    <a:pt x="146610" y="0"/>
                    <a:pt x="188896" y="42286"/>
                    <a:pt x="188896" y="94448"/>
                  </a:cubicBezTo>
                  <a:lnTo>
                    <a:pt x="188896" y="94448"/>
                  </a:lnTo>
                  <a:cubicBezTo>
                    <a:pt x="188896" y="146610"/>
                    <a:pt x="146610" y="188896"/>
                    <a:pt x="94448" y="188896"/>
                  </a:cubicBezTo>
                  <a:lnTo>
                    <a:pt x="94448" y="188896"/>
                  </a:lnTo>
                  <a:cubicBezTo>
                    <a:pt x="42286" y="188896"/>
                    <a:pt x="0" y="146610"/>
                    <a:pt x="0" y="94448"/>
                  </a:cubicBezTo>
                  <a:lnTo>
                    <a:pt x="0" y="94448"/>
                  </a:lnTo>
                  <a:cubicBezTo>
                    <a:pt x="0" y="42286"/>
                    <a:pt x="42286" y="0"/>
                    <a:pt x="94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88896" cy="226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653697" y="2711035"/>
            <a:ext cx="7070815" cy="1115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16"/>
              </a:lnSpc>
            </a:pPr>
            <a:r>
              <a:rPr lang="en-US" sz="756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</a:t>
            </a:r>
            <a:r>
              <a:rPr lang="en-US" b="true" sz="7562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oject Goals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556065" y="1868654"/>
            <a:ext cx="454852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Fully working URL shortener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492376" y="3242304"/>
            <a:ext cx="4612217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Expose rich Prometheus metrics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18816" y="1868654"/>
            <a:ext cx="608693" cy="479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4"/>
              </a:lnSpc>
            </a:pPr>
            <a:r>
              <a:rPr lang="en-US" b="true" sz="262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18816" y="3242304"/>
            <a:ext cx="608693" cy="479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4"/>
              </a:lnSpc>
            </a:pPr>
            <a:r>
              <a:rPr lang="en-US" b="true" sz="262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840428" y="5290061"/>
            <a:ext cx="8398688" cy="3204169"/>
            <a:chOff x="0" y="0"/>
            <a:chExt cx="1272008" cy="4852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72008" cy="485282"/>
            </a:xfrm>
            <a:custGeom>
              <a:avLst/>
              <a:gdLst/>
              <a:ahLst/>
              <a:cxnLst/>
              <a:rect r="r" b="b" t="t" l="l"/>
              <a:pathLst>
                <a:path h="485282" w="1272008">
                  <a:moveTo>
                    <a:pt x="47012" y="0"/>
                  </a:moveTo>
                  <a:lnTo>
                    <a:pt x="1224997" y="0"/>
                  </a:lnTo>
                  <a:cubicBezTo>
                    <a:pt x="1237465" y="0"/>
                    <a:pt x="1249422" y="4953"/>
                    <a:pt x="1258239" y="13769"/>
                  </a:cubicBezTo>
                  <a:cubicBezTo>
                    <a:pt x="1267055" y="22586"/>
                    <a:pt x="1272008" y="34544"/>
                    <a:pt x="1272008" y="47012"/>
                  </a:cubicBezTo>
                  <a:lnTo>
                    <a:pt x="1272008" y="438270"/>
                  </a:lnTo>
                  <a:cubicBezTo>
                    <a:pt x="1272008" y="450738"/>
                    <a:pt x="1267055" y="462696"/>
                    <a:pt x="1258239" y="471512"/>
                  </a:cubicBezTo>
                  <a:cubicBezTo>
                    <a:pt x="1249422" y="480329"/>
                    <a:pt x="1237465" y="485282"/>
                    <a:pt x="1224997" y="485282"/>
                  </a:cubicBezTo>
                  <a:lnTo>
                    <a:pt x="47012" y="485282"/>
                  </a:lnTo>
                  <a:cubicBezTo>
                    <a:pt x="21048" y="485282"/>
                    <a:pt x="0" y="464234"/>
                    <a:pt x="0" y="438270"/>
                  </a:cubicBezTo>
                  <a:lnTo>
                    <a:pt x="0" y="47012"/>
                  </a:lnTo>
                  <a:cubicBezTo>
                    <a:pt x="0" y="34544"/>
                    <a:pt x="4953" y="22586"/>
                    <a:pt x="13769" y="13769"/>
                  </a:cubicBezTo>
                  <a:cubicBezTo>
                    <a:pt x="22586" y="4953"/>
                    <a:pt x="34544" y="0"/>
                    <a:pt x="47012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37317" r="0" b="-37317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TextBox 21" id="21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AutoShape 24" id="24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5" id="25"/>
          <p:cNvGrpSpPr/>
          <p:nvPr/>
        </p:nvGrpSpPr>
        <p:grpSpPr>
          <a:xfrm rot="0">
            <a:off x="9633509" y="1028700"/>
            <a:ext cx="7736493" cy="6057515"/>
            <a:chOff x="0" y="0"/>
            <a:chExt cx="2037595" cy="159539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037595" cy="1595395"/>
            </a:xfrm>
            <a:custGeom>
              <a:avLst/>
              <a:gdLst/>
              <a:ahLst/>
              <a:cxnLst/>
              <a:rect r="r" b="b" t="t" l="l"/>
              <a:pathLst>
                <a:path h="1595395" w="2037595">
                  <a:moveTo>
                    <a:pt x="51036" y="0"/>
                  </a:moveTo>
                  <a:lnTo>
                    <a:pt x="1986559" y="0"/>
                  </a:lnTo>
                  <a:cubicBezTo>
                    <a:pt x="2000095" y="0"/>
                    <a:pt x="2013076" y="5377"/>
                    <a:pt x="2022647" y="14948"/>
                  </a:cubicBezTo>
                  <a:cubicBezTo>
                    <a:pt x="2032218" y="24519"/>
                    <a:pt x="2037595" y="37500"/>
                    <a:pt x="2037595" y="51036"/>
                  </a:cubicBezTo>
                  <a:lnTo>
                    <a:pt x="2037595" y="1544359"/>
                  </a:lnTo>
                  <a:cubicBezTo>
                    <a:pt x="2037595" y="1557895"/>
                    <a:pt x="2032218" y="1570876"/>
                    <a:pt x="2022647" y="1580447"/>
                  </a:cubicBezTo>
                  <a:cubicBezTo>
                    <a:pt x="2013076" y="1590018"/>
                    <a:pt x="2000095" y="1595395"/>
                    <a:pt x="1986559" y="1595395"/>
                  </a:cubicBezTo>
                  <a:lnTo>
                    <a:pt x="51036" y="1595395"/>
                  </a:lnTo>
                  <a:cubicBezTo>
                    <a:pt x="37500" y="1595395"/>
                    <a:pt x="24519" y="1590018"/>
                    <a:pt x="14948" y="1580447"/>
                  </a:cubicBezTo>
                  <a:cubicBezTo>
                    <a:pt x="5377" y="1570876"/>
                    <a:pt x="0" y="1557895"/>
                    <a:pt x="0" y="1544359"/>
                  </a:cubicBezTo>
                  <a:lnTo>
                    <a:pt x="0" y="51036"/>
                  </a:lnTo>
                  <a:cubicBezTo>
                    <a:pt x="0" y="37500"/>
                    <a:pt x="5377" y="24519"/>
                    <a:pt x="14948" y="14948"/>
                  </a:cubicBezTo>
                  <a:cubicBezTo>
                    <a:pt x="24519" y="5377"/>
                    <a:pt x="37500" y="0"/>
                    <a:pt x="51036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2037595" cy="1633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0164555" y="4357663"/>
            <a:ext cx="717213" cy="717213"/>
            <a:chOff x="0" y="0"/>
            <a:chExt cx="188896" cy="188896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88896" cy="188896"/>
            </a:xfrm>
            <a:custGeom>
              <a:avLst/>
              <a:gdLst/>
              <a:ahLst/>
              <a:cxnLst/>
              <a:rect r="r" b="b" t="t" l="l"/>
              <a:pathLst>
                <a:path h="188896" w="188896">
                  <a:moveTo>
                    <a:pt x="94448" y="0"/>
                  </a:moveTo>
                  <a:lnTo>
                    <a:pt x="94448" y="0"/>
                  </a:lnTo>
                  <a:cubicBezTo>
                    <a:pt x="146610" y="0"/>
                    <a:pt x="188896" y="42286"/>
                    <a:pt x="188896" y="94448"/>
                  </a:cubicBezTo>
                  <a:lnTo>
                    <a:pt x="188896" y="94448"/>
                  </a:lnTo>
                  <a:cubicBezTo>
                    <a:pt x="188896" y="146610"/>
                    <a:pt x="146610" y="188896"/>
                    <a:pt x="94448" y="188896"/>
                  </a:cubicBezTo>
                  <a:lnTo>
                    <a:pt x="94448" y="188896"/>
                  </a:lnTo>
                  <a:cubicBezTo>
                    <a:pt x="42286" y="188896"/>
                    <a:pt x="0" y="146610"/>
                    <a:pt x="0" y="94448"/>
                  </a:cubicBezTo>
                  <a:lnTo>
                    <a:pt x="0" y="94448"/>
                  </a:lnTo>
                  <a:cubicBezTo>
                    <a:pt x="0" y="42286"/>
                    <a:pt x="42286" y="0"/>
                    <a:pt x="94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38100"/>
              <a:ext cx="188896" cy="226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1492376" y="4423361"/>
            <a:ext cx="4741712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Ready-to-use Grafana dashboard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218816" y="4423361"/>
            <a:ext cx="608693" cy="479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4"/>
              </a:lnSpc>
            </a:pPr>
            <a:r>
              <a:rPr lang="en-US" b="true" sz="262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10164555" y="5588938"/>
            <a:ext cx="717213" cy="717213"/>
            <a:chOff x="0" y="0"/>
            <a:chExt cx="188896" cy="188896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88896" cy="188896"/>
            </a:xfrm>
            <a:custGeom>
              <a:avLst/>
              <a:gdLst/>
              <a:ahLst/>
              <a:cxnLst/>
              <a:rect r="r" b="b" t="t" l="l"/>
              <a:pathLst>
                <a:path h="188896" w="188896">
                  <a:moveTo>
                    <a:pt x="94448" y="0"/>
                  </a:moveTo>
                  <a:lnTo>
                    <a:pt x="94448" y="0"/>
                  </a:lnTo>
                  <a:cubicBezTo>
                    <a:pt x="146610" y="0"/>
                    <a:pt x="188896" y="42286"/>
                    <a:pt x="188896" y="94448"/>
                  </a:cubicBezTo>
                  <a:lnTo>
                    <a:pt x="188896" y="94448"/>
                  </a:lnTo>
                  <a:cubicBezTo>
                    <a:pt x="188896" y="146610"/>
                    <a:pt x="146610" y="188896"/>
                    <a:pt x="94448" y="188896"/>
                  </a:cubicBezTo>
                  <a:lnTo>
                    <a:pt x="94448" y="188896"/>
                  </a:lnTo>
                  <a:cubicBezTo>
                    <a:pt x="42286" y="188896"/>
                    <a:pt x="0" y="146610"/>
                    <a:pt x="0" y="94448"/>
                  </a:cubicBezTo>
                  <a:lnTo>
                    <a:pt x="0" y="94448"/>
                  </a:lnTo>
                  <a:cubicBezTo>
                    <a:pt x="0" y="42286"/>
                    <a:pt x="42286" y="0"/>
                    <a:pt x="94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38100"/>
              <a:ext cx="188896" cy="226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11492376" y="5654636"/>
            <a:ext cx="4854402" cy="817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One-command deployment with Docker Compose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218816" y="5654636"/>
            <a:ext cx="608693" cy="479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4"/>
              </a:lnSpc>
            </a:pPr>
            <a:r>
              <a:rPr lang="en-US" b="true" sz="262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22299" y="1643568"/>
            <a:ext cx="11086767" cy="1287743"/>
            <a:chOff x="0" y="0"/>
            <a:chExt cx="2919972" cy="3391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19972" cy="339159"/>
            </a:xfrm>
            <a:custGeom>
              <a:avLst/>
              <a:gdLst/>
              <a:ahLst/>
              <a:cxnLst/>
              <a:rect r="r" b="b" t="t" l="l"/>
              <a:pathLst>
                <a:path h="339159" w="2919972">
                  <a:moveTo>
                    <a:pt x="35613" y="0"/>
                  </a:moveTo>
                  <a:lnTo>
                    <a:pt x="2884358" y="0"/>
                  </a:lnTo>
                  <a:cubicBezTo>
                    <a:pt x="2893804" y="0"/>
                    <a:pt x="2902862" y="3752"/>
                    <a:pt x="2909541" y="10431"/>
                  </a:cubicBezTo>
                  <a:cubicBezTo>
                    <a:pt x="2916220" y="17110"/>
                    <a:pt x="2919972" y="26168"/>
                    <a:pt x="2919972" y="35613"/>
                  </a:cubicBezTo>
                  <a:lnTo>
                    <a:pt x="2919972" y="303545"/>
                  </a:lnTo>
                  <a:cubicBezTo>
                    <a:pt x="2919972" y="312991"/>
                    <a:pt x="2916220" y="322049"/>
                    <a:pt x="2909541" y="328728"/>
                  </a:cubicBezTo>
                  <a:cubicBezTo>
                    <a:pt x="2902862" y="335407"/>
                    <a:pt x="2893804" y="339159"/>
                    <a:pt x="2884358" y="339159"/>
                  </a:cubicBezTo>
                  <a:lnTo>
                    <a:pt x="35613" y="339159"/>
                  </a:lnTo>
                  <a:cubicBezTo>
                    <a:pt x="26168" y="339159"/>
                    <a:pt x="17110" y="335407"/>
                    <a:pt x="10431" y="328728"/>
                  </a:cubicBezTo>
                  <a:cubicBezTo>
                    <a:pt x="3752" y="322049"/>
                    <a:pt x="0" y="312991"/>
                    <a:pt x="0" y="303545"/>
                  </a:cubicBezTo>
                  <a:lnTo>
                    <a:pt x="0" y="35613"/>
                  </a:lnTo>
                  <a:cubicBezTo>
                    <a:pt x="0" y="26168"/>
                    <a:pt x="3752" y="17110"/>
                    <a:pt x="10431" y="10431"/>
                  </a:cubicBezTo>
                  <a:cubicBezTo>
                    <a:pt x="17110" y="3752"/>
                    <a:pt x="26168" y="0"/>
                    <a:pt x="35613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919972" cy="3772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40117" y="3036086"/>
            <a:ext cx="14572939" cy="2561469"/>
            <a:chOff x="0" y="0"/>
            <a:chExt cx="3838140" cy="6746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38140" cy="674626"/>
            </a:xfrm>
            <a:custGeom>
              <a:avLst/>
              <a:gdLst/>
              <a:ahLst/>
              <a:cxnLst/>
              <a:rect r="r" b="b" t="t" l="l"/>
              <a:pathLst>
                <a:path h="674626" w="3838140">
                  <a:moveTo>
                    <a:pt x="27094" y="0"/>
                  </a:moveTo>
                  <a:lnTo>
                    <a:pt x="3811046" y="0"/>
                  </a:lnTo>
                  <a:cubicBezTo>
                    <a:pt x="3818232" y="0"/>
                    <a:pt x="3825123" y="2855"/>
                    <a:pt x="3830205" y="7936"/>
                  </a:cubicBezTo>
                  <a:cubicBezTo>
                    <a:pt x="3835286" y="13017"/>
                    <a:pt x="3838140" y="19908"/>
                    <a:pt x="3838140" y="27094"/>
                  </a:cubicBezTo>
                  <a:lnTo>
                    <a:pt x="3838140" y="647532"/>
                  </a:lnTo>
                  <a:cubicBezTo>
                    <a:pt x="3838140" y="654717"/>
                    <a:pt x="3835286" y="661609"/>
                    <a:pt x="3830205" y="666690"/>
                  </a:cubicBezTo>
                  <a:cubicBezTo>
                    <a:pt x="3825123" y="671771"/>
                    <a:pt x="3818232" y="674626"/>
                    <a:pt x="3811046" y="674626"/>
                  </a:cubicBezTo>
                  <a:lnTo>
                    <a:pt x="27094" y="674626"/>
                  </a:lnTo>
                  <a:cubicBezTo>
                    <a:pt x="19908" y="674626"/>
                    <a:pt x="13017" y="671771"/>
                    <a:pt x="7936" y="666690"/>
                  </a:cubicBezTo>
                  <a:cubicBezTo>
                    <a:pt x="2855" y="661609"/>
                    <a:pt x="0" y="654717"/>
                    <a:pt x="0" y="647532"/>
                  </a:cubicBezTo>
                  <a:lnTo>
                    <a:pt x="0" y="27094"/>
                  </a:lnTo>
                  <a:cubicBezTo>
                    <a:pt x="0" y="19908"/>
                    <a:pt x="2855" y="13017"/>
                    <a:pt x="7936" y="7936"/>
                  </a:cubicBezTo>
                  <a:cubicBezTo>
                    <a:pt x="13017" y="2855"/>
                    <a:pt x="19908" y="0"/>
                    <a:pt x="2709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838140" cy="7127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832489" y="3346188"/>
            <a:ext cx="2906622" cy="717213"/>
            <a:chOff x="0" y="0"/>
            <a:chExt cx="765530" cy="18889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65530" cy="188896"/>
            </a:xfrm>
            <a:custGeom>
              <a:avLst/>
              <a:gdLst/>
              <a:ahLst/>
              <a:cxnLst/>
              <a:rect r="r" b="b" t="t" l="l"/>
              <a:pathLst>
                <a:path h="188896" w="765530">
                  <a:moveTo>
                    <a:pt x="94448" y="0"/>
                  </a:moveTo>
                  <a:lnTo>
                    <a:pt x="671082" y="0"/>
                  </a:lnTo>
                  <a:cubicBezTo>
                    <a:pt x="723244" y="0"/>
                    <a:pt x="765530" y="42286"/>
                    <a:pt x="765530" y="94448"/>
                  </a:cubicBezTo>
                  <a:lnTo>
                    <a:pt x="765530" y="94448"/>
                  </a:lnTo>
                  <a:cubicBezTo>
                    <a:pt x="765530" y="146610"/>
                    <a:pt x="723244" y="188896"/>
                    <a:pt x="671082" y="188896"/>
                  </a:cubicBezTo>
                  <a:lnTo>
                    <a:pt x="94448" y="188896"/>
                  </a:lnTo>
                  <a:cubicBezTo>
                    <a:pt x="42286" y="188896"/>
                    <a:pt x="0" y="146610"/>
                    <a:pt x="0" y="94448"/>
                  </a:cubicBezTo>
                  <a:lnTo>
                    <a:pt x="0" y="94448"/>
                  </a:lnTo>
                  <a:cubicBezTo>
                    <a:pt x="0" y="42286"/>
                    <a:pt x="42286" y="0"/>
                    <a:pt x="94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765530" cy="226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3488928" y="1672143"/>
            <a:ext cx="10380591" cy="110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10"/>
              </a:lnSpc>
            </a:pPr>
            <a:r>
              <a:rPr lang="en-US" sz="7462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System Archit</a:t>
            </a:r>
            <a:r>
              <a:rPr lang="en-US" b="true" sz="7462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ecture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886749" y="3422071"/>
            <a:ext cx="2669313" cy="479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4"/>
              </a:lnSpc>
            </a:pPr>
            <a:r>
              <a:rPr lang="en-US" b="true" sz="262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USER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240117" y="6306151"/>
            <a:ext cx="14572939" cy="2188079"/>
            <a:chOff x="0" y="0"/>
            <a:chExt cx="2257730" cy="33899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257730" cy="338991"/>
            </a:xfrm>
            <a:custGeom>
              <a:avLst/>
              <a:gdLst/>
              <a:ahLst/>
              <a:cxnLst/>
              <a:rect r="r" b="b" t="t" l="l"/>
              <a:pathLst>
                <a:path h="338991" w="2257730">
                  <a:moveTo>
                    <a:pt x="27094" y="0"/>
                  </a:moveTo>
                  <a:lnTo>
                    <a:pt x="2230636" y="0"/>
                  </a:lnTo>
                  <a:cubicBezTo>
                    <a:pt x="2237822" y="0"/>
                    <a:pt x="2244713" y="2855"/>
                    <a:pt x="2249794" y="7936"/>
                  </a:cubicBezTo>
                  <a:cubicBezTo>
                    <a:pt x="2254875" y="13017"/>
                    <a:pt x="2257730" y="19908"/>
                    <a:pt x="2257730" y="27094"/>
                  </a:cubicBezTo>
                  <a:lnTo>
                    <a:pt x="2257730" y="311897"/>
                  </a:lnTo>
                  <a:cubicBezTo>
                    <a:pt x="2257730" y="319082"/>
                    <a:pt x="2254875" y="325974"/>
                    <a:pt x="2249794" y="331055"/>
                  </a:cubicBezTo>
                  <a:cubicBezTo>
                    <a:pt x="2244713" y="336136"/>
                    <a:pt x="2237822" y="338991"/>
                    <a:pt x="2230636" y="338991"/>
                  </a:cubicBezTo>
                  <a:lnTo>
                    <a:pt x="27094" y="338991"/>
                  </a:lnTo>
                  <a:cubicBezTo>
                    <a:pt x="19908" y="338991"/>
                    <a:pt x="13017" y="336136"/>
                    <a:pt x="7936" y="331055"/>
                  </a:cubicBezTo>
                  <a:cubicBezTo>
                    <a:pt x="2855" y="325974"/>
                    <a:pt x="0" y="319082"/>
                    <a:pt x="0" y="311897"/>
                  </a:cubicBezTo>
                  <a:lnTo>
                    <a:pt x="0" y="27094"/>
                  </a:lnTo>
                  <a:cubicBezTo>
                    <a:pt x="0" y="19908"/>
                    <a:pt x="2855" y="13017"/>
                    <a:pt x="7936" y="7936"/>
                  </a:cubicBezTo>
                  <a:cubicBezTo>
                    <a:pt x="13017" y="2855"/>
                    <a:pt x="19908" y="0"/>
                    <a:pt x="27094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171866" r="0" b="-171866"/>
              </a:stretch>
            </a:blipFill>
            <a:ln cap="rnd">
              <a:noFill/>
              <a:prstDash val="solid"/>
              <a:round/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13869519" y="898283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AutoShape 18" id="18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9" id="19"/>
          <p:cNvGrpSpPr/>
          <p:nvPr/>
        </p:nvGrpSpPr>
        <p:grpSpPr>
          <a:xfrm rot="0">
            <a:off x="5439782" y="4510073"/>
            <a:ext cx="2906622" cy="717213"/>
            <a:chOff x="0" y="0"/>
            <a:chExt cx="765530" cy="188896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765530" cy="188896"/>
            </a:xfrm>
            <a:custGeom>
              <a:avLst/>
              <a:gdLst/>
              <a:ahLst/>
              <a:cxnLst/>
              <a:rect r="r" b="b" t="t" l="l"/>
              <a:pathLst>
                <a:path h="188896" w="765530">
                  <a:moveTo>
                    <a:pt x="94448" y="0"/>
                  </a:moveTo>
                  <a:lnTo>
                    <a:pt x="671082" y="0"/>
                  </a:lnTo>
                  <a:cubicBezTo>
                    <a:pt x="723244" y="0"/>
                    <a:pt x="765530" y="42286"/>
                    <a:pt x="765530" y="94448"/>
                  </a:cubicBezTo>
                  <a:lnTo>
                    <a:pt x="765530" y="94448"/>
                  </a:lnTo>
                  <a:cubicBezTo>
                    <a:pt x="765530" y="146610"/>
                    <a:pt x="723244" y="188896"/>
                    <a:pt x="671082" y="188896"/>
                  </a:cubicBezTo>
                  <a:lnTo>
                    <a:pt x="94448" y="188896"/>
                  </a:lnTo>
                  <a:cubicBezTo>
                    <a:pt x="42286" y="188896"/>
                    <a:pt x="0" y="146610"/>
                    <a:pt x="0" y="94448"/>
                  </a:cubicBezTo>
                  <a:lnTo>
                    <a:pt x="0" y="94448"/>
                  </a:lnTo>
                  <a:cubicBezTo>
                    <a:pt x="0" y="42286"/>
                    <a:pt x="42286" y="0"/>
                    <a:pt x="94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765530" cy="226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9017294" y="3346188"/>
            <a:ext cx="2906622" cy="717213"/>
            <a:chOff x="0" y="0"/>
            <a:chExt cx="765530" cy="188896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765530" cy="188896"/>
            </a:xfrm>
            <a:custGeom>
              <a:avLst/>
              <a:gdLst/>
              <a:ahLst/>
              <a:cxnLst/>
              <a:rect r="r" b="b" t="t" l="l"/>
              <a:pathLst>
                <a:path h="188896" w="765530">
                  <a:moveTo>
                    <a:pt x="94448" y="0"/>
                  </a:moveTo>
                  <a:lnTo>
                    <a:pt x="671082" y="0"/>
                  </a:lnTo>
                  <a:cubicBezTo>
                    <a:pt x="723244" y="0"/>
                    <a:pt x="765530" y="42286"/>
                    <a:pt x="765530" y="94448"/>
                  </a:cubicBezTo>
                  <a:lnTo>
                    <a:pt x="765530" y="94448"/>
                  </a:lnTo>
                  <a:cubicBezTo>
                    <a:pt x="765530" y="146610"/>
                    <a:pt x="723244" y="188896"/>
                    <a:pt x="671082" y="188896"/>
                  </a:cubicBezTo>
                  <a:lnTo>
                    <a:pt x="94448" y="188896"/>
                  </a:lnTo>
                  <a:cubicBezTo>
                    <a:pt x="42286" y="188896"/>
                    <a:pt x="0" y="146610"/>
                    <a:pt x="0" y="94448"/>
                  </a:cubicBezTo>
                  <a:lnTo>
                    <a:pt x="0" y="94448"/>
                  </a:lnTo>
                  <a:cubicBezTo>
                    <a:pt x="0" y="42286"/>
                    <a:pt x="42286" y="0"/>
                    <a:pt x="94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765530" cy="226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2416208" y="4493905"/>
            <a:ext cx="2906622" cy="717213"/>
            <a:chOff x="0" y="0"/>
            <a:chExt cx="765530" cy="188896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765530" cy="188896"/>
            </a:xfrm>
            <a:custGeom>
              <a:avLst/>
              <a:gdLst/>
              <a:ahLst/>
              <a:cxnLst/>
              <a:rect r="r" b="b" t="t" l="l"/>
              <a:pathLst>
                <a:path h="188896" w="765530">
                  <a:moveTo>
                    <a:pt x="94448" y="0"/>
                  </a:moveTo>
                  <a:lnTo>
                    <a:pt x="671082" y="0"/>
                  </a:lnTo>
                  <a:cubicBezTo>
                    <a:pt x="723244" y="0"/>
                    <a:pt x="765530" y="42286"/>
                    <a:pt x="765530" y="94448"/>
                  </a:cubicBezTo>
                  <a:lnTo>
                    <a:pt x="765530" y="94448"/>
                  </a:lnTo>
                  <a:cubicBezTo>
                    <a:pt x="765530" y="146610"/>
                    <a:pt x="723244" y="188896"/>
                    <a:pt x="671082" y="188896"/>
                  </a:cubicBezTo>
                  <a:lnTo>
                    <a:pt x="94448" y="188896"/>
                  </a:lnTo>
                  <a:cubicBezTo>
                    <a:pt x="42286" y="188896"/>
                    <a:pt x="0" y="146610"/>
                    <a:pt x="0" y="94448"/>
                  </a:cubicBezTo>
                  <a:lnTo>
                    <a:pt x="0" y="94448"/>
                  </a:lnTo>
                  <a:cubicBezTo>
                    <a:pt x="0" y="42286"/>
                    <a:pt x="42286" y="0"/>
                    <a:pt x="94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765530" cy="2269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5558436" y="4596141"/>
            <a:ext cx="2669313" cy="479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4"/>
              </a:lnSpc>
            </a:pPr>
            <a:r>
              <a:rPr lang="en-US" b="true" sz="262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Flask API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135949" y="3422071"/>
            <a:ext cx="2669313" cy="479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4"/>
              </a:lnSpc>
            </a:pPr>
            <a:r>
              <a:rPr lang="en-US" b="true" sz="262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Prometheus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534863" y="4585956"/>
            <a:ext cx="2669313" cy="479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4"/>
              </a:lnSpc>
            </a:pPr>
            <a:r>
              <a:rPr lang="en-US" b="true" sz="2621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Grafana</a:t>
            </a:r>
          </a:p>
        </p:txBody>
      </p:sp>
      <p:grpSp>
        <p:nvGrpSpPr>
          <p:cNvPr name="Group 31" id="31"/>
          <p:cNvGrpSpPr/>
          <p:nvPr/>
        </p:nvGrpSpPr>
        <p:grpSpPr>
          <a:xfrm rot="2600193">
            <a:off x="4722336" y="4087869"/>
            <a:ext cx="823144" cy="348928"/>
            <a:chOff x="0" y="0"/>
            <a:chExt cx="1377322" cy="58384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1377322" cy="583842"/>
            </a:xfrm>
            <a:custGeom>
              <a:avLst/>
              <a:gdLst/>
              <a:ahLst/>
              <a:cxnLst/>
              <a:rect r="r" b="b" t="t" l="l"/>
              <a:pathLst>
                <a:path h="583842" w="1377322">
                  <a:moveTo>
                    <a:pt x="1377322" y="291921"/>
                  </a:moveTo>
                  <a:lnTo>
                    <a:pt x="970922" y="0"/>
                  </a:lnTo>
                  <a:lnTo>
                    <a:pt x="970922" y="203200"/>
                  </a:lnTo>
                  <a:lnTo>
                    <a:pt x="0" y="203200"/>
                  </a:lnTo>
                  <a:lnTo>
                    <a:pt x="0" y="380642"/>
                  </a:lnTo>
                  <a:lnTo>
                    <a:pt x="970922" y="380642"/>
                  </a:lnTo>
                  <a:lnTo>
                    <a:pt x="970922" y="583842"/>
                  </a:lnTo>
                  <a:lnTo>
                    <a:pt x="1377322" y="291921"/>
                  </a:lnTo>
                  <a:close/>
                </a:path>
              </a:pathLst>
            </a:custGeom>
            <a:solidFill>
              <a:srgbClr val="042E7B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165100"/>
              <a:ext cx="1275722" cy="215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4" id="34"/>
          <p:cNvGrpSpPr/>
          <p:nvPr/>
        </p:nvGrpSpPr>
        <p:grpSpPr>
          <a:xfrm rot="2600193">
            <a:off x="11812772" y="4087869"/>
            <a:ext cx="823144" cy="348928"/>
            <a:chOff x="0" y="0"/>
            <a:chExt cx="1377322" cy="583842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377322" cy="583842"/>
            </a:xfrm>
            <a:custGeom>
              <a:avLst/>
              <a:gdLst/>
              <a:ahLst/>
              <a:cxnLst/>
              <a:rect r="r" b="b" t="t" l="l"/>
              <a:pathLst>
                <a:path h="583842" w="1377322">
                  <a:moveTo>
                    <a:pt x="1377322" y="291921"/>
                  </a:moveTo>
                  <a:lnTo>
                    <a:pt x="970922" y="0"/>
                  </a:lnTo>
                  <a:lnTo>
                    <a:pt x="970922" y="203200"/>
                  </a:lnTo>
                  <a:lnTo>
                    <a:pt x="0" y="203200"/>
                  </a:lnTo>
                  <a:lnTo>
                    <a:pt x="0" y="380642"/>
                  </a:lnTo>
                  <a:lnTo>
                    <a:pt x="970922" y="380642"/>
                  </a:lnTo>
                  <a:lnTo>
                    <a:pt x="970922" y="583842"/>
                  </a:lnTo>
                  <a:lnTo>
                    <a:pt x="1377322" y="291921"/>
                  </a:lnTo>
                  <a:close/>
                </a:path>
              </a:pathLst>
            </a:custGeom>
            <a:solidFill>
              <a:srgbClr val="042E7B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165100"/>
              <a:ext cx="1275722" cy="215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37" id="37"/>
          <p:cNvGrpSpPr/>
          <p:nvPr/>
        </p:nvGrpSpPr>
        <p:grpSpPr>
          <a:xfrm rot="-2617341">
            <a:off x="8270276" y="4097163"/>
            <a:ext cx="823144" cy="348928"/>
            <a:chOff x="0" y="0"/>
            <a:chExt cx="1377322" cy="583842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377322" cy="583842"/>
            </a:xfrm>
            <a:custGeom>
              <a:avLst/>
              <a:gdLst/>
              <a:ahLst/>
              <a:cxnLst/>
              <a:rect r="r" b="b" t="t" l="l"/>
              <a:pathLst>
                <a:path h="583842" w="1377322">
                  <a:moveTo>
                    <a:pt x="1377322" y="291921"/>
                  </a:moveTo>
                  <a:lnTo>
                    <a:pt x="970922" y="0"/>
                  </a:lnTo>
                  <a:lnTo>
                    <a:pt x="970922" y="203200"/>
                  </a:lnTo>
                  <a:lnTo>
                    <a:pt x="0" y="203200"/>
                  </a:lnTo>
                  <a:lnTo>
                    <a:pt x="0" y="380642"/>
                  </a:lnTo>
                  <a:lnTo>
                    <a:pt x="970922" y="380642"/>
                  </a:lnTo>
                  <a:lnTo>
                    <a:pt x="970922" y="583842"/>
                  </a:lnTo>
                  <a:lnTo>
                    <a:pt x="1377322" y="291921"/>
                  </a:lnTo>
                  <a:close/>
                </a:path>
              </a:pathLst>
            </a:custGeom>
            <a:solidFill>
              <a:srgbClr val="042E7B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165100"/>
              <a:ext cx="1275722" cy="215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12003" y="1145317"/>
            <a:ext cx="4832533" cy="968773"/>
            <a:chOff x="0" y="0"/>
            <a:chExt cx="2933357" cy="58804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33357" cy="588047"/>
            </a:xfrm>
            <a:custGeom>
              <a:avLst/>
              <a:gdLst/>
              <a:ahLst/>
              <a:cxnLst/>
              <a:rect r="r" b="b" t="t" l="l"/>
              <a:pathLst>
                <a:path h="588047" w="2933357">
                  <a:moveTo>
                    <a:pt x="81704" y="0"/>
                  </a:moveTo>
                  <a:lnTo>
                    <a:pt x="2851652" y="0"/>
                  </a:lnTo>
                  <a:cubicBezTo>
                    <a:pt x="2873322" y="0"/>
                    <a:pt x="2894104" y="8608"/>
                    <a:pt x="2909426" y="23931"/>
                  </a:cubicBezTo>
                  <a:cubicBezTo>
                    <a:pt x="2924749" y="39253"/>
                    <a:pt x="2933357" y="60035"/>
                    <a:pt x="2933357" y="81704"/>
                  </a:cubicBezTo>
                  <a:lnTo>
                    <a:pt x="2933357" y="506343"/>
                  </a:lnTo>
                  <a:cubicBezTo>
                    <a:pt x="2933357" y="528012"/>
                    <a:pt x="2924749" y="548794"/>
                    <a:pt x="2909426" y="564116"/>
                  </a:cubicBezTo>
                  <a:cubicBezTo>
                    <a:pt x="2894104" y="579439"/>
                    <a:pt x="2873322" y="588047"/>
                    <a:pt x="2851652" y="588047"/>
                  </a:cubicBezTo>
                  <a:lnTo>
                    <a:pt x="81704" y="588047"/>
                  </a:lnTo>
                  <a:cubicBezTo>
                    <a:pt x="60035" y="588047"/>
                    <a:pt x="39253" y="579439"/>
                    <a:pt x="23931" y="564116"/>
                  </a:cubicBezTo>
                  <a:cubicBezTo>
                    <a:pt x="8608" y="548794"/>
                    <a:pt x="0" y="528012"/>
                    <a:pt x="0" y="506343"/>
                  </a:cubicBezTo>
                  <a:lnTo>
                    <a:pt x="0" y="81704"/>
                  </a:lnTo>
                  <a:cubicBezTo>
                    <a:pt x="0" y="60035"/>
                    <a:pt x="8608" y="39253"/>
                    <a:pt x="23931" y="23931"/>
                  </a:cubicBezTo>
                  <a:cubicBezTo>
                    <a:pt x="39253" y="8608"/>
                    <a:pt x="60035" y="0"/>
                    <a:pt x="81704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933357" cy="6261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549217" y="5540936"/>
            <a:ext cx="7348470" cy="2738898"/>
            <a:chOff x="0" y="0"/>
            <a:chExt cx="1935399" cy="72135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35399" cy="721356"/>
            </a:xfrm>
            <a:custGeom>
              <a:avLst/>
              <a:gdLst/>
              <a:ahLst/>
              <a:cxnLst/>
              <a:rect r="r" b="b" t="t" l="l"/>
              <a:pathLst>
                <a:path h="721356" w="1935399">
                  <a:moveTo>
                    <a:pt x="53731" y="0"/>
                  </a:moveTo>
                  <a:lnTo>
                    <a:pt x="1881669" y="0"/>
                  </a:lnTo>
                  <a:cubicBezTo>
                    <a:pt x="1911343" y="0"/>
                    <a:pt x="1935399" y="24056"/>
                    <a:pt x="1935399" y="53731"/>
                  </a:cubicBezTo>
                  <a:lnTo>
                    <a:pt x="1935399" y="667625"/>
                  </a:lnTo>
                  <a:cubicBezTo>
                    <a:pt x="1935399" y="697300"/>
                    <a:pt x="1911343" y="721356"/>
                    <a:pt x="1881669" y="721356"/>
                  </a:cubicBezTo>
                  <a:lnTo>
                    <a:pt x="53731" y="721356"/>
                  </a:lnTo>
                  <a:cubicBezTo>
                    <a:pt x="24056" y="721356"/>
                    <a:pt x="0" y="697300"/>
                    <a:pt x="0" y="667625"/>
                  </a:cubicBezTo>
                  <a:lnTo>
                    <a:pt x="0" y="53731"/>
                  </a:lnTo>
                  <a:cubicBezTo>
                    <a:pt x="0" y="24056"/>
                    <a:pt x="24056" y="0"/>
                    <a:pt x="5373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935399" cy="7594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667359" y="2399839"/>
            <a:ext cx="6570986" cy="2738898"/>
            <a:chOff x="0" y="0"/>
            <a:chExt cx="1730630" cy="72135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730630" cy="721356"/>
            </a:xfrm>
            <a:custGeom>
              <a:avLst/>
              <a:gdLst/>
              <a:ahLst/>
              <a:cxnLst/>
              <a:rect r="r" b="b" t="t" l="l"/>
              <a:pathLst>
                <a:path h="721356" w="1730630">
                  <a:moveTo>
                    <a:pt x="60088" y="0"/>
                  </a:moveTo>
                  <a:lnTo>
                    <a:pt x="1670542" y="0"/>
                  </a:lnTo>
                  <a:cubicBezTo>
                    <a:pt x="1686478" y="0"/>
                    <a:pt x="1701762" y="6331"/>
                    <a:pt x="1713031" y="17599"/>
                  </a:cubicBezTo>
                  <a:cubicBezTo>
                    <a:pt x="1724299" y="28868"/>
                    <a:pt x="1730630" y="44152"/>
                    <a:pt x="1730630" y="60088"/>
                  </a:cubicBezTo>
                  <a:lnTo>
                    <a:pt x="1730630" y="661268"/>
                  </a:lnTo>
                  <a:cubicBezTo>
                    <a:pt x="1730630" y="694454"/>
                    <a:pt x="1703728" y="721356"/>
                    <a:pt x="1670542" y="721356"/>
                  </a:cubicBezTo>
                  <a:lnTo>
                    <a:pt x="60088" y="721356"/>
                  </a:lnTo>
                  <a:cubicBezTo>
                    <a:pt x="26902" y="721356"/>
                    <a:pt x="0" y="694454"/>
                    <a:pt x="0" y="661268"/>
                  </a:cubicBezTo>
                  <a:lnTo>
                    <a:pt x="0" y="60088"/>
                  </a:lnTo>
                  <a:cubicBezTo>
                    <a:pt x="0" y="44152"/>
                    <a:pt x="6331" y="28868"/>
                    <a:pt x="17599" y="17599"/>
                  </a:cubicBezTo>
                  <a:cubicBezTo>
                    <a:pt x="28868" y="6331"/>
                    <a:pt x="44152" y="0"/>
                    <a:pt x="6008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730630" cy="7594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8549217" y="2399839"/>
            <a:ext cx="7348470" cy="2738898"/>
            <a:chOff x="0" y="0"/>
            <a:chExt cx="1935399" cy="72135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935399" cy="721356"/>
            </a:xfrm>
            <a:custGeom>
              <a:avLst/>
              <a:gdLst/>
              <a:ahLst/>
              <a:cxnLst/>
              <a:rect r="r" b="b" t="t" l="l"/>
              <a:pathLst>
                <a:path h="721356" w="1935399">
                  <a:moveTo>
                    <a:pt x="53731" y="0"/>
                  </a:moveTo>
                  <a:lnTo>
                    <a:pt x="1881669" y="0"/>
                  </a:lnTo>
                  <a:cubicBezTo>
                    <a:pt x="1911343" y="0"/>
                    <a:pt x="1935399" y="24056"/>
                    <a:pt x="1935399" y="53731"/>
                  </a:cubicBezTo>
                  <a:lnTo>
                    <a:pt x="1935399" y="667625"/>
                  </a:lnTo>
                  <a:cubicBezTo>
                    <a:pt x="1935399" y="697300"/>
                    <a:pt x="1911343" y="721356"/>
                    <a:pt x="1881669" y="721356"/>
                  </a:cubicBezTo>
                  <a:lnTo>
                    <a:pt x="53731" y="721356"/>
                  </a:lnTo>
                  <a:cubicBezTo>
                    <a:pt x="24056" y="721356"/>
                    <a:pt x="0" y="697300"/>
                    <a:pt x="0" y="667625"/>
                  </a:cubicBezTo>
                  <a:lnTo>
                    <a:pt x="0" y="53731"/>
                  </a:lnTo>
                  <a:cubicBezTo>
                    <a:pt x="0" y="24056"/>
                    <a:pt x="24056" y="0"/>
                    <a:pt x="5373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935399" cy="7594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8913191" y="5842764"/>
            <a:ext cx="818783" cy="818783"/>
            <a:chOff x="0" y="0"/>
            <a:chExt cx="215646" cy="21564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15646" cy="215646"/>
            </a:xfrm>
            <a:custGeom>
              <a:avLst/>
              <a:gdLst/>
              <a:ahLst/>
              <a:cxnLst/>
              <a:rect r="r" b="b" t="t" l="l"/>
              <a:pathLst>
                <a:path h="215646" w="215646">
                  <a:moveTo>
                    <a:pt x="107823" y="0"/>
                  </a:moveTo>
                  <a:lnTo>
                    <a:pt x="107823" y="0"/>
                  </a:lnTo>
                  <a:cubicBezTo>
                    <a:pt x="136420" y="0"/>
                    <a:pt x="163845" y="11360"/>
                    <a:pt x="184066" y="31581"/>
                  </a:cubicBezTo>
                  <a:cubicBezTo>
                    <a:pt x="204287" y="51801"/>
                    <a:pt x="215646" y="79227"/>
                    <a:pt x="215646" y="107823"/>
                  </a:cubicBezTo>
                  <a:lnTo>
                    <a:pt x="215646" y="107823"/>
                  </a:lnTo>
                  <a:cubicBezTo>
                    <a:pt x="215646" y="136420"/>
                    <a:pt x="204287" y="163845"/>
                    <a:pt x="184066" y="184066"/>
                  </a:cubicBezTo>
                  <a:cubicBezTo>
                    <a:pt x="163845" y="204287"/>
                    <a:pt x="136420" y="215646"/>
                    <a:pt x="107823" y="215646"/>
                  </a:cubicBezTo>
                  <a:lnTo>
                    <a:pt x="107823" y="215646"/>
                  </a:lnTo>
                  <a:cubicBezTo>
                    <a:pt x="79227" y="215646"/>
                    <a:pt x="51801" y="204287"/>
                    <a:pt x="31581" y="184066"/>
                  </a:cubicBezTo>
                  <a:cubicBezTo>
                    <a:pt x="11360" y="163845"/>
                    <a:pt x="0" y="136420"/>
                    <a:pt x="0" y="107823"/>
                  </a:cubicBezTo>
                  <a:lnTo>
                    <a:pt x="0" y="107823"/>
                  </a:lnTo>
                  <a:cubicBezTo>
                    <a:pt x="0" y="79227"/>
                    <a:pt x="11360" y="51801"/>
                    <a:pt x="31581" y="31581"/>
                  </a:cubicBezTo>
                  <a:cubicBezTo>
                    <a:pt x="51801" y="11360"/>
                    <a:pt x="79227" y="0"/>
                    <a:pt x="107823" y="0"/>
                  </a:cubicBezTo>
                  <a:close/>
                </a:path>
              </a:pathLst>
            </a:custGeom>
            <a:solidFill>
              <a:srgbClr val="34098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15646" cy="253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2031333" y="2701667"/>
            <a:ext cx="818783" cy="818783"/>
            <a:chOff x="0" y="0"/>
            <a:chExt cx="215646" cy="21564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15646" cy="215646"/>
            </a:xfrm>
            <a:custGeom>
              <a:avLst/>
              <a:gdLst/>
              <a:ahLst/>
              <a:cxnLst/>
              <a:rect r="r" b="b" t="t" l="l"/>
              <a:pathLst>
                <a:path h="215646" w="215646">
                  <a:moveTo>
                    <a:pt x="107823" y="0"/>
                  </a:moveTo>
                  <a:lnTo>
                    <a:pt x="107823" y="0"/>
                  </a:lnTo>
                  <a:cubicBezTo>
                    <a:pt x="136420" y="0"/>
                    <a:pt x="163845" y="11360"/>
                    <a:pt x="184066" y="31581"/>
                  </a:cubicBezTo>
                  <a:cubicBezTo>
                    <a:pt x="204287" y="51801"/>
                    <a:pt x="215646" y="79227"/>
                    <a:pt x="215646" y="107823"/>
                  </a:cubicBezTo>
                  <a:lnTo>
                    <a:pt x="215646" y="107823"/>
                  </a:lnTo>
                  <a:cubicBezTo>
                    <a:pt x="215646" y="136420"/>
                    <a:pt x="204287" y="163845"/>
                    <a:pt x="184066" y="184066"/>
                  </a:cubicBezTo>
                  <a:cubicBezTo>
                    <a:pt x="163845" y="204287"/>
                    <a:pt x="136420" y="215646"/>
                    <a:pt x="107823" y="215646"/>
                  </a:cubicBezTo>
                  <a:lnTo>
                    <a:pt x="107823" y="215646"/>
                  </a:lnTo>
                  <a:cubicBezTo>
                    <a:pt x="79227" y="215646"/>
                    <a:pt x="51801" y="204287"/>
                    <a:pt x="31581" y="184066"/>
                  </a:cubicBezTo>
                  <a:cubicBezTo>
                    <a:pt x="11360" y="163845"/>
                    <a:pt x="0" y="136420"/>
                    <a:pt x="0" y="107823"/>
                  </a:cubicBezTo>
                  <a:lnTo>
                    <a:pt x="0" y="107823"/>
                  </a:lnTo>
                  <a:cubicBezTo>
                    <a:pt x="0" y="79227"/>
                    <a:pt x="11360" y="51801"/>
                    <a:pt x="31581" y="31581"/>
                  </a:cubicBezTo>
                  <a:cubicBezTo>
                    <a:pt x="51801" y="11360"/>
                    <a:pt x="79227" y="0"/>
                    <a:pt x="107823" y="0"/>
                  </a:cubicBezTo>
                  <a:close/>
                </a:path>
              </a:pathLst>
            </a:custGeom>
            <a:solidFill>
              <a:srgbClr val="34098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15646" cy="253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031333" y="5831090"/>
            <a:ext cx="818783" cy="818783"/>
            <a:chOff x="0" y="0"/>
            <a:chExt cx="215646" cy="215646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15646" cy="215646"/>
            </a:xfrm>
            <a:custGeom>
              <a:avLst/>
              <a:gdLst/>
              <a:ahLst/>
              <a:cxnLst/>
              <a:rect r="r" b="b" t="t" l="l"/>
              <a:pathLst>
                <a:path h="215646" w="215646">
                  <a:moveTo>
                    <a:pt x="107823" y="0"/>
                  </a:moveTo>
                  <a:lnTo>
                    <a:pt x="107823" y="0"/>
                  </a:lnTo>
                  <a:cubicBezTo>
                    <a:pt x="136420" y="0"/>
                    <a:pt x="163845" y="11360"/>
                    <a:pt x="184066" y="31581"/>
                  </a:cubicBezTo>
                  <a:cubicBezTo>
                    <a:pt x="204287" y="51801"/>
                    <a:pt x="215646" y="79227"/>
                    <a:pt x="215646" y="107823"/>
                  </a:cubicBezTo>
                  <a:lnTo>
                    <a:pt x="215646" y="107823"/>
                  </a:lnTo>
                  <a:cubicBezTo>
                    <a:pt x="215646" y="136420"/>
                    <a:pt x="204287" y="163845"/>
                    <a:pt x="184066" y="184066"/>
                  </a:cubicBezTo>
                  <a:cubicBezTo>
                    <a:pt x="163845" y="204287"/>
                    <a:pt x="136420" y="215646"/>
                    <a:pt x="107823" y="215646"/>
                  </a:cubicBezTo>
                  <a:lnTo>
                    <a:pt x="107823" y="215646"/>
                  </a:lnTo>
                  <a:cubicBezTo>
                    <a:pt x="79227" y="215646"/>
                    <a:pt x="51801" y="204287"/>
                    <a:pt x="31581" y="184066"/>
                  </a:cubicBezTo>
                  <a:cubicBezTo>
                    <a:pt x="11360" y="163845"/>
                    <a:pt x="0" y="136420"/>
                    <a:pt x="0" y="107823"/>
                  </a:cubicBezTo>
                  <a:lnTo>
                    <a:pt x="0" y="107823"/>
                  </a:lnTo>
                  <a:cubicBezTo>
                    <a:pt x="0" y="79227"/>
                    <a:pt x="11360" y="51801"/>
                    <a:pt x="31581" y="31581"/>
                  </a:cubicBezTo>
                  <a:cubicBezTo>
                    <a:pt x="51801" y="11360"/>
                    <a:pt x="79227" y="0"/>
                    <a:pt x="107823" y="0"/>
                  </a:cubicBezTo>
                  <a:close/>
                </a:path>
              </a:pathLst>
            </a:custGeom>
            <a:solidFill>
              <a:srgbClr val="34098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215646" cy="253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1038225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2230653" y="2919894"/>
            <a:ext cx="420142" cy="382329"/>
          </a:xfrm>
          <a:custGeom>
            <a:avLst/>
            <a:gdLst/>
            <a:ahLst/>
            <a:cxnLst/>
            <a:rect r="r" b="b" t="t" l="l"/>
            <a:pathLst>
              <a:path h="382329" w="420142">
                <a:moveTo>
                  <a:pt x="0" y="0"/>
                </a:moveTo>
                <a:lnTo>
                  <a:pt x="420142" y="0"/>
                </a:lnTo>
                <a:lnTo>
                  <a:pt x="420142" y="382329"/>
                </a:lnTo>
                <a:lnTo>
                  <a:pt x="0" y="3823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2230653" y="6066648"/>
            <a:ext cx="420142" cy="347667"/>
          </a:xfrm>
          <a:custGeom>
            <a:avLst/>
            <a:gdLst/>
            <a:ahLst/>
            <a:cxnLst/>
            <a:rect r="r" b="b" t="t" l="l"/>
            <a:pathLst>
              <a:path h="347667" w="420142">
                <a:moveTo>
                  <a:pt x="0" y="0"/>
                </a:moveTo>
                <a:lnTo>
                  <a:pt x="420142" y="0"/>
                </a:lnTo>
                <a:lnTo>
                  <a:pt x="420142" y="347667"/>
                </a:lnTo>
                <a:lnTo>
                  <a:pt x="0" y="34766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6215872" y="1424286"/>
            <a:ext cx="5170559" cy="476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9"/>
              </a:lnSpc>
            </a:pPr>
            <a:r>
              <a:rPr lang="en-US" sz="3254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Tech Stack</a:t>
            </a:r>
            <a:r>
              <a:rPr lang="en-US" b="true" sz="325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&amp; Tools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155784" y="6010220"/>
            <a:ext cx="3473621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1E05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Grafana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3273926" y="2869123"/>
            <a:ext cx="3473621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1E05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Flask (Python)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3273926" y="5998547"/>
            <a:ext cx="3473621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Prometheus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116251" y="6727688"/>
            <a:ext cx="5516163" cy="1061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>
                <a:solidFill>
                  <a:srgbClr val="545454"/>
                </a:solidFill>
                <a:latin typeface="Open Sauce"/>
                <a:ea typeface="Open Sauce"/>
                <a:cs typeface="Open Sauce"/>
                <a:sym typeface="Open Sauce"/>
              </a:rPr>
              <a:t>Beautiful pre-built dashboard that visualizes latency, request rates, errors, and health metrics in real time.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3234393" y="3586591"/>
            <a:ext cx="4567369" cy="1061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>
                <a:solidFill>
                  <a:srgbClr val="545454"/>
                </a:solidFill>
                <a:latin typeface="Open Sauce"/>
                <a:ea typeface="Open Sauce"/>
                <a:cs typeface="Open Sauce"/>
                <a:sym typeface="Open Sauce"/>
              </a:rPr>
              <a:t>Lightweight micro-framework that powers the API, URL shortening logic, and /metrics endpoint.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3234393" y="6716014"/>
            <a:ext cx="4567369" cy="1061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Pull-based monitoring system that scrapes metrics from Flask and stores them as time-series data.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381750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842014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Freeform 35" id="35"/>
          <p:cNvSpPr/>
          <p:nvPr/>
        </p:nvSpPr>
        <p:spPr>
          <a:xfrm flipH="false" flipV="false" rot="0">
            <a:off x="9138665" y="6011347"/>
            <a:ext cx="367834" cy="481616"/>
          </a:xfrm>
          <a:custGeom>
            <a:avLst/>
            <a:gdLst/>
            <a:ahLst/>
            <a:cxnLst/>
            <a:rect r="r" b="b" t="t" l="l"/>
            <a:pathLst>
              <a:path h="481616" w="367834">
                <a:moveTo>
                  <a:pt x="0" y="0"/>
                </a:moveTo>
                <a:lnTo>
                  <a:pt x="367834" y="0"/>
                </a:lnTo>
                <a:lnTo>
                  <a:pt x="367834" y="481616"/>
                </a:lnTo>
                <a:lnTo>
                  <a:pt x="0" y="4816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6" id="36"/>
          <p:cNvSpPr/>
          <p:nvPr/>
        </p:nvSpPr>
        <p:spPr>
          <a:xfrm>
            <a:off x="1038225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7" id="37"/>
          <p:cNvGrpSpPr/>
          <p:nvPr/>
        </p:nvGrpSpPr>
        <p:grpSpPr>
          <a:xfrm rot="0">
            <a:off x="8913191" y="2701667"/>
            <a:ext cx="818783" cy="818783"/>
            <a:chOff x="0" y="0"/>
            <a:chExt cx="215646" cy="215646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215646" cy="215646"/>
            </a:xfrm>
            <a:custGeom>
              <a:avLst/>
              <a:gdLst/>
              <a:ahLst/>
              <a:cxnLst/>
              <a:rect r="r" b="b" t="t" l="l"/>
              <a:pathLst>
                <a:path h="215646" w="215646">
                  <a:moveTo>
                    <a:pt x="107823" y="0"/>
                  </a:moveTo>
                  <a:lnTo>
                    <a:pt x="107823" y="0"/>
                  </a:lnTo>
                  <a:cubicBezTo>
                    <a:pt x="136420" y="0"/>
                    <a:pt x="163845" y="11360"/>
                    <a:pt x="184066" y="31581"/>
                  </a:cubicBezTo>
                  <a:cubicBezTo>
                    <a:pt x="204287" y="51801"/>
                    <a:pt x="215646" y="79227"/>
                    <a:pt x="215646" y="107823"/>
                  </a:cubicBezTo>
                  <a:lnTo>
                    <a:pt x="215646" y="107823"/>
                  </a:lnTo>
                  <a:cubicBezTo>
                    <a:pt x="215646" y="136420"/>
                    <a:pt x="204287" y="163845"/>
                    <a:pt x="184066" y="184066"/>
                  </a:cubicBezTo>
                  <a:cubicBezTo>
                    <a:pt x="163845" y="204287"/>
                    <a:pt x="136420" y="215646"/>
                    <a:pt x="107823" y="215646"/>
                  </a:cubicBezTo>
                  <a:lnTo>
                    <a:pt x="107823" y="215646"/>
                  </a:lnTo>
                  <a:cubicBezTo>
                    <a:pt x="79227" y="215646"/>
                    <a:pt x="51801" y="204287"/>
                    <a:pt x="31581" y="184066"/>
                  </a:cubicBezTo>
                  <a:cubicBezTo>
                    <a:pt x="11360" y="163845"/>
                    <a:pt x="0" y="136420"/>
                    <a:pt x="0" y="107823"/>
                  </a:cubicBezTo>
                  <a:lnTo>
                    <a:pt x="0" y="107823"/>
                  </a:lnTo>
                  <a:cubicBezTo>
                    <a:pt x="0" y="79227"/>
                    <a:pt x="11360" y="51801"/>
                    <a:pt x="31581" y="31581"/>
                  </a:cubicBezTo>
                  <a:cubicBezTo>
                    <a:pt x="51801" y="11360"/>
                    <a:pt x="79227" y="0"/>
                    <a:pt x="107823" y="0"/>
                  </a:cubicBezTo>
                  <a:close/>
                </a:path>
              </a:pathLst>
            </a:custGeom>
            <a:solidFill>
              <a:srgbClr val="340980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-38100"/>
              <a:ext cx="215646" cy="253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40" id="40"/>
          <p:cNvSpPr txBox="true"/>
          <p:nvPr/>
        </p:nvSpPr>
        <p:spPr>
          <a:xfrm rot="0">
            <a:off x="10155784" y="2869123"/>
            <a:ext cx="3473621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Docker + Compose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859274" y="3453775"/>
            <a:ext cx="4728355" cy="337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</a:p>
        </p:txBody>
      </p:sp>
      <p:grpSp>
        <p:nvGrpSpPr>
          <p:cNvPr name="Group 42" id="42"/>
          <p:cNvGrpSpPr/>
          <p:nvPr/>
        </p:nvGrpSpPr>
        <p:grpSpPr>
          <a:xfrm rot="0">
            <a:off x="1557284" y="5634038"/>
            <a:ext cx="6570986" cy="2738898"/>
            <a:chOff x="0" y="0"/>
            <a:chExt cx="1730630" cy="721356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730630" cy="721356"/>
            </a:xfrm>
            <a:custGeom>
              <a:avLst/>
              <a:gdLst/>
              <a:ahLst/>
              <a:cxnLst/>
              <a:rect r="r" b="b" t="t" l="l"/>
              <a:pathLst>
                <a:path h="721356" w="1730630">
                  <a:moveTo>
                    <a:pt x="60088" y="0"/>
                  </a:moveTo>
                  <a:lnTo>
                    <a:pt x="1670542" y="0"/>
                  </a:lnTo>
                  <a:cubicBezTo>
                    <a:pt x="1686478" y="0"/>
                    <a:pt x="1701762" y="6331"/>
                    <a:pt x="1713031" y="17599"/>
                  </a:cubicBezTo>
                  <a:cubicBezTo>
                    <a:pt x="1724299" y="28868"/>
                    <a:pt x="1730630" y="44152"/>
                    <a:pt x="1730630" y="60088"/>
                  </a:cubicBezTo>
                  <a:lnTo>
                    <a:pt x="1730630" y="661268"/>
                  </a:lnTo>
                  <a:cubicBezTo>
                    <a:pt x="1730630" y="694454"/>
                    <a:pt x="1703728" y="721356"/>
                    <a:pt x="1670542" y="721356"/>
                  </a:cubicBezTo>
                  <a:lnTo>
                    <a:pt x="60088" y="721356"/>
                  </a:lnTo>
                  <a:cubicBezTo>
                    <a:pt x="26902" y="721356"/>
                    <a:pt x="0" y="694454"/>
                    <a:pt x="0" y="661268"/>
                  </a:cubicBezTo>
                  <a:lnTo>
                    <a:pt x="0" y="60088"/>
                  </a:lnTo>
                  <a:cubicBezTo>
                    <a:pt x="0" y="44152"/>
                    <a:pt x="6331" y="28868"/>
                    <a:pt x="17599" y="17599"/>
                  </a:cubicBezTo>
                  <a:cubicBezTo>
                    <a:pt x="28868" y="6331"/>
                    <a:pt x="44152" y="0"/>
                    <a:pt x="600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44" id="44"/>
            <p:cNvSpPr txBox="true"/>
            <p:nvPr/>
          </p:nvSpPr>
          <p:spPr>
            <a:xfrm>
              <a:off x="0" y="-38100"/>
              <a:ext cx="1730630" cy="7594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45" id="45"/>
          <p:cNvSpPr txBox="true"/>
          <p:nvPr/>
        </p:nvSpPr>
        <p:spPr>
          <a:xfrm rot="0">
            <a:off x="9859274" y="3484529"/>
            <a:ext cx="5773139" cy="982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0"/>
              </a:lnSpc>
              <a:spcBef>
                <a:spcPct val="0"/>
              </a:spcBef>
            </a:pPr>
            <a:r>
              <a:rPr lang="en-US" sz="188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Full environment packaged into containers. One command (docker compose up) starts Flask + Prometheus + Grafana.</a:t>
            </a:r>
          </a:p>
        </p:txBody>
      </p:sp>
      <p:sp>
        <p:nvSpPr>
          <p:cNvPr name="Freeform 46" id="46"/>
          <p:cNvSpPr/>
          <p:nvPr/>
        </p:nvSpPr>
        <p:spPr>
          <a:xfrm flipH="false" flipV="false" rot="0">
            <a:off x="9144000" y="2820607"/>
            <a:ext cx="367834" cy="481616"/>
          </a:xfrm>
          <a:custGeom>
            <a:avLst/>
            <a:gdLst/>
            <a:ahLst/>
            <a:cxnLst/>
            <a:rect r="r" b="b" t="t" l="l"/>
            <a:pathLst>
              <a:path h="481616" w="367834">
                <a:moveTo>
                  <a:pt x="0" y="0"/>
                </a:moveTo>
                <a:lnTo>
                  <a:pt x="367834" y="0"/>
                </a:lnTo>
                <a:lnTo>
                  <a:pt x="367834" y="481616"/>
                </a:lnTo>
                <a:lnTo>
                  <a:pt x="0" y="481616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792992"/>
            <a:ext cx="11602145" cy="2529330"/>
            <a:chOff x="0" y="0"/>
            <a:chExt cx="3055709" cy="66616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055709" cy="666161"/>
            </a:xfrm>
            <a:custGeom>
              <a:avLst/>
              <a:gdLst/>
              <a:ahLst/>
              <a:cxnLst/>
              <a:rect r="r" b="b" t="t" l="l"/>
              <a:pathLst>
                <a:path h="666161" w="3055709">
                  <a:moveTo>
                    <a:pt x="34031" y="0"/>
                  </a:moveTo>
                  <a:lnTo>
                    <a:pt x="3021677" y="0"/>
                  </a:lnTo>
                  <a:cubicBezTo>
                    <a:pt x="3040472" y="0"/>
                    <a:pt x="3055709" y="15236"/>
                    <a:pt x="3055709" y="34031"/>
                  </a:cubicBezTo>
                  <a:lnTo>
                    <a:pt x="3055709" y="632130"/>
                  </a:lnTo>
                  <a:cubicBezTo>
                    <a:pt x="3055709" y="650925"/>
                    <a:pt x="3040472" y="666161"/>
                    <a:pt x="3021677" y="666161"/>
                  </a:cubicBezTo>
                  <a:lnTo>
                    <a:pt x="34031" y="666161"/>
                  </a:lnTo>
                  <a:cubicBezTo>
                    <a:pt x="15236" y="666161"/>
                    <a:pt x="0" y="650925"/>
                    <a:pt x="0" y="632130"/>
                  </a:cubicBezTo>
                  <a:lnTo>
                    <a:pt x="0" y="34031"/>
                  </a:lnTo>
                  <a:cubicBezTo>
                    <a:pt x="0" y="15236"/>
                    <a:pt x="15236" y="0"/>
                    <a:pt x="34031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055709" cy="7042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927558" y="1792992"/>
            <a:ext cx="4331742" cy="2529330"/>
            <a:chOff x="0" y="0"/>
            <a:chExt cx="1140870" cy="66616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40870" cy="666161"/>
            </a:xfrm>
            <a:custGeom>
              <a:avLst/>
              <a:gdLst/>
              <a:ahLst/>
              <a:cxnLst/>
              <a:rect r="r" b="b" t="t" l="l"/>
              <a:pathLst>
                <a:path h="666161" w="1140870">
                  <a:moveTo>
                    <a:pt x="91150" y="0"/>
                  </a:moveTo>
                  <a:lnTo>
                    <a:pt x="1049720" y="0"/>
                  </a:lnTo>
                  <a:cubicBezTo>
                    <a:pt x="1073895" y="0"/>
                    <a:pt x="1097079" y="9603"/>
                    <a:pt x="1114173" y="26697"/>
                  </a:cubicBezTo>
                  <a:cubicBezTo>
                    <a:pt x="1131267" y="43791"/>
                    <a:pt x="1140870" y="66975"/>
                    <a:pt x="1140870" y="91150"/>
                  </a:cubicBezTo>
                  <a:lnTo>
                    <a:pt x="1140870" y="575011"/>
                  </a:lnTo>
                  <a:cubicBezTo>
                    <a:pt x="1140870" y="599186"/>
                    <a:pt x="1131267" y="622370"/>
                    <a:pt x="1114173" y="639464"/>
                  </a:cubicBezTo>
                  <a:cubicBezTo>
                    <a:pt x="1097079" y="656558"/>
                    <a:pt x="1073895" y="666161"/>
                    <a:pt x="1049720" y="666161"/>
                  </a:cubicBezTo>
                  <a:lnTo>
                    <a:pt x="91150" y="666161"/>
                  </a:lnTo>
                  <a:cubicBezTo>
                    <a:pt x="66975" y="666161"/>
                    <a:pt x="43791" y="656558"/>
                    <a:pt x="26697" y="639464"/>
                  </a:cubicBezTo>
                  <a:cubicBezTo>
                    <a:pt x="9603" y="622370"/>
                    <a:pt x="0" y="599186"/>
                    <a:pt x="0" y="575011"/>
                  </a:cubicBezTo>
                  <a:lnTo>
                    <a:pt x="0" y="91150"/>
                  </a:lnTo>
                  <a:cubicBezTo>
                    <a:pt x="0" y="66975"/>
                    <a:pt x="9603" y="43791"/>
                    <a:pt x="26697" y="26697"/>
                  </a:cubicBezTo>
                  <a:cubicBezTo>
                    <a:pt x="43791" y="9603"/>
                    <a:pt x="66975" y="0"/>
                    <a:pt x="9115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140870" cy="7042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5321638"/>
            <a:ext cx="5004260" cy="3167743"/>
            <a:chOff x="0" y="0"/>
            <a:chExt cx="1317994" cy="83430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17994" cy="834303"/>
            </a:xfrm>
            <a:custGeom>
              <a:avLst/>
              <a:gdLst/>
              <a:ahLst/>
              <a:cxnLst/>
              <a:rect r="r" b="b" t="t" l="l"/>
              <a:pathLst>
                <a:path h="834303" w="1317994">
                  <a:moveTo>
                    <a:pt x="78900" y="0"/>
                  </a:moveTo>
                  <a:lnTo>
                    <a:pt x="1239094" y="0"/>
                  </a:lnTo>
                  <a:cubicBezTo>
                    <a:pt x="1282669" y="0"/>
                    <a:pt x="1317994" y="35325"/>
                    <a:pt x="1317994" y="78900"/>
                  </a:cubicBezTo>
                  <a:lnTo>
                    <a:pt x="1317994" y="755402"/>
                  </a:lnTo>
                  <a:cubicBezTo>
                    <a:pt x="1317994" y="798978"/>
                    <a:pt x="1282669" y="834303"/>
                    <a:pt x="1239094" y="834303"/>
                  </a:cubicBezTo>
                  <a:lnTo>
                    <a:pt x="78900" y="834303"/>
                  </a:lnTo>
                  <a:cubicBezTo>
                    <a:pt x="57975" y="834303"/>
                    <a:pt x="37906" y="825990"/>
                    <a:pt x="23109" y="811193"/>
                  </a:cubicBezTo>
                  <a:cubicBezTo>
                    <a:pt x="8313" y="796397"/>
                    <a:pt x="0" y="776328"/>
                    <a:pt x="0" y="755402"/>
                  </a:cubicBezTo>
                  <a:lnTo>
                    <a:pt x="0" y="78900"/>
                  </a:lnTo>
                  <a:cubicBezTo>
                    <a:pt x="0" y="35325"/>
                    <a:pt x="35325" y="0"/>
                    <a:pt x="789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317994" cy="8724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641870" y="5321638"/>
            <a:ext cx="5004260" cy="3167743"/>
            <a:chOff x="0" y="0"/>
            <a:chExt cx="1317994" cy="83430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17994" cy="834303"/>
            </a:xfrm>
            <a:custGeom>
              <a:avLst/>
              <a:gdLst/>
              <a:ahLst/>
              <a:cxnLst/>
              <a:rect r="r" b="b" t="t" l="l"/>
              <a:pathLst>
                <a:path h="834303" w="1317994">
                  <a:moveTo>
                    <a:pt x="78900" y="0"/>
                  </a:moveTo>
                  <a:lnTo>
                    <a:pt x="1239094" y="0"/>
                  </a:lnTo>
                  <a:cubicBezTo>
                    <a:pt x="1282669" y="0"/>
                    <a:pt x="1317994" y="35325"/>
                    <a:pt x="1317994" y="78900"/>
                  </a:cubicBezTo>
                  <a:lnTo>
                    <a:pt x="1317994" y="755402"/>
                  </a:lnTo>
                  <a:cubicBezTo>
                    <a:pt x="1317994" y="798978"/>
                    <a:pt x="1282669" y="834303"/>
                    <a:pt x="1239094" y="834303"/>
                  </a:cubicBezTo>
                  <a:lnTo>
                    <a:pt x="78900" y="834303"/>
                  </a:lnTo>
                  <a:cubicBezTo>
                    <a:pt x="57975" y="834303"/>
                    <a:pt x="37906" y="825990"/>
                    <a:pt x="23109" y="811193"/>
                  </a:cubicBezTo>
                  <a:cubicBezTo>
                    <a:pt x="8313" y="796397"/>
                    <a:pt x="0" y="776328"/>
                    <a:pt x="0" y="755402"/>
                  </a:cubicBezTo>
                  <a:lnTo>
                    <a:pt x="0" y="78900"/>
                  </a:lnTo>
                  <a:cubicBezTo>
                    <a:pt x="0" y="35325"/>
                    <a:pt x="35325" y="0"/>
                    <a:pt x="78900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317994" cy="8724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233554" y="5321638"/>
            <a:ext cx="5004260" cy="3167743"/>
            <a:chOff x="0" y="0"/>
            <a:chExt cx="1317994" cy="8343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317994" cy="834303"/>
            </a:xfrm>
            <a:custGeom>
              <a:avLst/>
              <a:gdLst/>
              <a:ahLst/>
              <a:cxnLst/>
              <a:rect r="r" b="b" t="t" l="l"/>
              <a:pathLst>
                <a:path h="834303" w="1317994">
                  <a:moveTo>
                    <a:pt x="78900" y="0"/>
                  </a:moveTo>
                  <a:lnTo>
                    <a:pt x="1239094" y="0"/>
                  </a:lnTo>
                  <a:cubicBezTo>
                    <a:pt x="1282669" y="0"/>
                    <a:pt x="1317994" y="35325"/>
                    <a:pt x="1317994" y="78900"/>
                  </a:cubicBezTo>
                  <a:lnTo>
                    <a:pt x="1317994" y="755402"/>
                  </a:lnTo>
                  <a:cubicBezTo>
                    <a:pt x="1317994" y="798978"/>
                    <a:pt x="1282669" y="834303"/>
                    <a:pt x="1239094" y="834303"/>
                  </a:cubicBezTo>
                  <a:lnTo>
                    <a:pt x="78900" y="834303"/>
                  </a:lnTo>
                  <a:cubicBezTo>
                    <a:pt x="57975" y="834303"/>
                    <a:pt x="37906" y="825990"/>
                    <a:pt x="23109" y="811193"/>
                  </a:cubicBezTo>
                  <a:cubicBezTo>
                    <a:pt x="8313" y="796397"/>
                    <a:pt x="0" y="776328"/>
                    <a:pt x="0" y="755402"/>
                  </a:cubicBezTo>
                  <a:lnTo>
                    <a:pt x="0" y="78900"/>
                  </a:lnTo>
                  <a:cubicBezTo>
                    <a:pt x="0" y="35325"/>
                    <a:pt x="35325" y="0"/>
                    <a:pt x="789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317994" cy="8724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9" id="19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0" id="20"/>
          <p:cNvGrpSpPr/>
          <p:nvPr/>
        </p:nvGrpSpPr>
        <p:grpSpPr>
          <a:xfrm rot="0">
            <a:off x="2844855" y="4655697"/>
            <a:ext cx="1331882" cy="1331882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0">
            <a:off x="3185209" y="5053350"/>
            <a:ext cx="691243" cy="536577"/>
          </a:xfrm>
          <a:custGeom>
            <a:avLst/>
            <a:gdLst/>
            <a:ahLst/>
            <a:cxnLst/>
            <a:rect r="r" b="b" t="t" l="l"/>
            <a:pathLst>
              <a:path h="536577" w="691243">
                <a:moveTo>
                  <a:pt x="0" y="0"/>
                </a:moveTo>
                <a:lnTo>
                  <a:pt x="691242" y="0"/>
                </a:lnTo>
                <a:lnTo>
                  <a:pt x="691242" y="536577"/>
                </a:lnTo>
                <a:lnTo>
                  <a:pt x="0" y="5365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4" id="24"/>
          <p:cNvGrpSpPr/>
          <p:nvPr/>
        </p:nvGrpSpPr>
        <p:grpSpPr>
          <a:xfrm rot="0">
            <a:off x="8467316" y="4655697"/>
            <a:ext cx="1331882" cy="1331882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4089776" y="4655697"/>
            <a:ext cx="1331882" cy="1331882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30" id="30"/>
          <p:cNvSpPr/>
          <p:nvPr/>
        </p:nvSpPr>
        <p:spPr>
          <a:xfrm flipH="false" flipV="false" rot="0">
            <a:off x="8815243" y="4992881"/>
            <a:ext cx="657514" cy="657514"/>
          </a:xfrm>
          <a:custGeom>
            <a:avLst/>
            <a:gdLst/>
            <a:ahLst/>
            <a:cxnLst/>
            <a:rect r="r" b="b" t="t" l="l"/>
            <a:pathLst>
              <a:path h="657514" w="657514">
                <a:moveTo>
                  <a:pt x="0" y="0"/>
                </a:moveTo>
                <a:lnTo>
                  <a:pt x="657514" y="0"/>
                </a:lnTo>
                <a:lnTo>
                  <a:pt x="657514" y="657514"/>
                </a:lnTo>
                <a:lnTo>
                  <a:pt x="0" y="65751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0">
            <a:off x="14455394" y="5021315"/>
            <a:ext cx="600647" cy="600647"/>
          </a:xfrm>
          <a:custGeom>
            <a:avLst/>
            <a:gdLst/>
            <a:ahLst/>
            <a:cxnLst/>
            <a:rect r="r" b="b" t="t" l="l"/>
            <a:pathLst>
              <a:path h="600647" w="600647">
                <a:moveTo>
                  <a:pt x="0" y="0"/>
                </a:moveTo>
                <a:lnTo>
                  <a:pt x="600647" y="0"/>
                </a:lnTo>
                <a:lnTo>
                  <a:pt x="600647" y="600647"/>
                </a:lnTo>
                <a:lnTo>
                  <a:pt x="0" y="60064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646148" y="1976170"/>
            <a:ext cx="10367249" cy="2258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24"/>
              </a:lnSpc>
            </a:pPr>
            <a:r>
              <a:rPr lang="en-US" sz="5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</a:t>
            </a:r>
            <a:r>
              <a:rPr lang="en-US" b="true" sz="54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hat Makes NHA-256 Production-Ready from Day One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231268" y="2364712"/>
            <a:ext cx="4028032" cy="10534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19"/>
              </a:lnSpc>
            </a:pPr>
            <a:r>
              <a:rPr lang="en-US" sz="2699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Minimal stack, maximum observability.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688806" y="6192026"/>
            <a:ext cx="368404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b="true" sz="210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Full Observability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494887" y="6920264"/>
            <a:ext cx="4071886" cy="142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0"/>
              </a:lnSpc>
            </a:pPr>
            <a:r>
              <a:rPr lang="en-US" sz="180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Real-time dashboard with latency percentiles, request rates, error tracking, and health metrics – all pre-configured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7301976" y="6192026"/>
            <a:ext cx="368404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b="true" sz="210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Zero-Setup Deployment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7108057" y="6920264"/>
            <a:ext cx="4071886" cy="1061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0"/>
              </a:lnSpc>
            </a:pPr>
            <a:r>
              <a:rPr lang="en-US" sz="180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docker compose up --build → Flask + Prometheus + Grafana running instantly on any machine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2699741" y="6192026"/>
            <a:ext cx="4071886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60"/>
              </a:lnSpc>
            </a:pPr>
            <a:r>
              <a:rPr lang="en-US" b="true" sz="210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Built for Scale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2923761" y="6920264"/>
            <a:ext cx="3623845" cy="1423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0"/>
              </a:lnSpc>
            </a:pPr>
            <a:r>
              <a:rPr lang="en-US" sz="180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Add Redis/Postgres → horizontal replicas → Kubernetes in minutes. No code changes needed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3441351"/>
            <a:ext cx="7809774" cy="3797098"/>
            <a:chOff x="0" y="0"/>
            <a:chExt cx="2056895" cy="100005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56895" cy="1000059"/>
            </a:xfrm>
            <a:custGeom>
              <a:avLst/>
              <a:gdLst/>
              <a:ahLst/>
              <a:cxnLst/>
              <a:rect r="r" b="b" t="t" l="l"/>
              <a:pathLst>
                <a:path h="1000059" w="2056895">
                  <a:moveTo>
                    <a:pt x="50557" y="0"/>
                  </a:moveTo>
                  <a:lnTo>
                    <a:pt x="2006339" y="0"/>
                  </a:lnTo>
                  <a:cubicBezTo>
                    <a:pt x="2034260" y="0"/>
                    <a:pt x="2056895" y="22635"/>
                    <a:pt x="2056895" y="50557"/>
                  </a:cubicBezTo>
                  <a:lnTo>
                    <a:pt x="2056895" y="949502"/>
                  </a:lnTo>
                  <a:cubicBezTo>
                    <a:pt x="2056895" y="977424"/>
                    <a:pt x="2034260" y="1000059"/>
                    <a:pt x="2006339" y="1000059"/>
                  </a:cubicBezTo>
                  <a:lnTo>
                    <a:pt x="50557" y="1000059"/>
                  </a:lnTo>
                  <a:cubicBezTo>
                    <a:pt x="37148" y="1000059"/>
                    <a:pt x="24289" y="994732"/>
                    <a:pt x="14808" y="985251"/>
                  </a:cubicBezTo>
                  <a:cubicBezTo>
                    <a:pt x="5327" y="975770"/>
                    <a:pt x="0" y="962910"/>
                    <a:pt x="0" y="949502"/>
                  </a:cubicBezTo>
                  <a:lnTo>
                    <a:pt x="0" y="50557"/>
                  </a:lnTo>
                  <a:cubicBezTo>
                    <a:pt x="0" y="37148"/>
                    <a:pt x="5327" y="24289"/>
                    <a:pt x="14808" y="14808"/>
                  </a:cubicBezTo>
                  <a:cubicBezTo>
                    <a:pt x="24289" y="5327"/>
                    <a:pt x="37148" y="0"/>
                    <a:pt x="50557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056895" cy="10381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48095" y="2305398"/>
            <a:ext cx="5681879" cy="6293868"/>
            <a:chOff x="0" y="0"/>
            <a:chExt cx="880272" cy="97508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80272" cy="975085"/>
            </a:xfrm>
            <a:custGeom>
              <a:avLst/>
              <a:gdLst/>
              <a:ahLst/>
              <a:cxnLst/>
              <a:rect r="r" b="b" t="t" l="l"/>
              <a:pathLst>
                <a:path h="975085" w="880272">
                  <a:moveTo>
                    <a:pt x="69491" y="0"/>
                  </a:moveTo>
                  <a:lnTo>
                    <a:pt x="810781" y="0"/>
                  </a:lnTo>
                  <a:cubicBezTo>
                    <a:pt x="849160" y="0"/>
                    <a:pt x="880272" y="31112"/>
                    <a:pt x="880272" y="69491"/>
                  </a:cubicBezTo>
                  <a:lnTo>
                    <a:pt x="880272" y="905594"/>
                  </a:lnTo>
                  <a:cubicBezTo>
                    <a:pt x="880272" y="943973"/>
                    <a:pt x="849160" y="975085"/>
                    <a:pt x="810781" y="975085"/>
                  </a:cubicBezTo>
                  <a:lnTo>
                    <a:pt x="69491" y="975085"/>
                  </a:lnTo>
                  <a:cubicBezTo>
                    <a:pt x="51061" y="975085"/>
                    <a:pt x="33385" y="967764"/>
                    <a:pt x="20353" y="954731"/>
                  </a:cubicBezTo>
                  <a:cubicBezTo>
                    <a:pt x="7321" y="941699"/>
                    <a:pt x="0" y="924024"/>
                    <a:pt x="0" y="905594"/>
                  </a:cubicBezTo>
                  <a:lnTo>
                    <a:pt x="0" y="69491"/>
                  </a:lnTo>
                  <a:cubicBezTo>
                    <a:pt x="0" y="31112"/>
                    <a:pt x="31112" y="0"/>
                    <a:pt x="69491" y="0"/>
                  </a:cubicBezTo>
                  <a:close/>
                </a:path>
              </a:pathLst>
            </a:custGeom>
            <a:blipFill>
              <a:blip r:embed="rId2"/>
              <a:stretch>
                <a:fillRect l="-29548" t="0" r="-29548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3287891" y="6950056"/>
            <a:ext cx="5502908" cy="2308244"/>
            <a:chOff x="0" y="0"/>
            <a:chExt cx="1449325" cy="6079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49325" cy="607933"/>
            </a:xfrm>
            <a:custGeom>
              <a:avLst/>
              <a:gdLst/>
              <a:ahLst/>
              <a:cxnLst/>
              <a:rect r="r" b="b" t="t" l="l"/>
              <a:pathLst>
                <a:path h="607933" w="1449325">
                  <a:moveTo>
                    <a:pt x="71751" y="0"/>
                  </a:moveTo>
                  <a:lnTo>
                    <a:pt x="1377575" y="0"/>
                  </a:lnTo>
                  <a:cubicBezTo>
                    <a:pt x="1417202" y="0"/>
                    <a:pt x="1449325" y="32124"/>
                    <a:pt x="1449325" y="71751"/>
                  </a:cubicBezTo>
                  <a:lnTo>
                    <a:pt x="1449325" y="536182"/>
                  </a:lnTo>
                  <a:cubicBezTo>
                    <a:pt x="1449325" y="575809"/>
                    <a:pt x="1417202" y="607933"/>
                    <a:pt x="1377575" y="607933"/>
                  </a:cubicBezTo>
                  <a:lnTo>
                    <a:pt x="71751" y="607933"/>
                  </a:lnTo>
                  <a:cubicBezTo>
                    <a:pt x="32124" y="607933"/>
                    <a:pt x="0" y="575809"/>
                    <a:pt x="0" y="536182"/>
                  </a:cubicBezTo>
                  <a:lnTo>
                    <a:pt x="0" y="71751"/>
                  </a:lnTo>
                  <a:cubicBezTo>
                    <a:pt x="0" y="32124"/>
                    <a:pt x="32124" y="0"/>
                    <a:pt x="71751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1449325" cy="646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287891" y="4641519"/>
            <a:ext cx="5502908" cy="2041838"/>
            <a:chOff x="0" y="0"/>
            <a:chExt cx="1449325" cy="53776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49325" cy="537768"/>
            </a:xfrm>
            <a:custGeom>
              <a:avLst/>
              <a:gdLst/>
              <a:ahLst/>
              <a:cxnLst/>
              <a:rect r="r" b="b" t="t" l="l"/>
              <a:pathLst>
                <a:path h="537768" w="1449325">
                  <a:moveTo>
                    <a:pt x="71751" y="0"/>
                  </a:moveTo>
                  <a:lnTo>
                    <a:pt x="1377575" y="0"/>
                  </a:lnTo>
                  <a:cubicBezTo>
                    <a:pt x="1417202" y="0"/>
                    <a:pt x="1449325" y="32124"/>
                    <a:pt x="1449325" y="71751"/>
                  </a:cubicBezTo>
                  <a:lnTo>
                    <a:pt x="1449325" y="466017"/>
                  </a:lnTo>
                  <a:cubicBezTo>
                    <a:pt x="1449325" y="505644"/>
                    <a:pt x="1417202" y="537768"/>
                    <a:pt x="1377575" y="537768"/>
                  </a:cubicBezTo>
                  <a:lnTo>
                    <a:pt x="71751" y="537768"/>
                  </a:lnTo>
                  <a:cubicBezTo>
                    <a:pt x="32124" y="537768"/>
                    <a:pt x="0" y="505644"/>
                    <a:pt x="0" y="466017"/>
                  </a:cubicBezTo>
                  <a:lnTo>
                    <a:pt x="0" y="71751"/>
                  </a:lnTo>
                  <a:cubicBezTo>
                    <a:pt x="0" y="32124"/>
                    <a:pt x="32124" y="0"/>
                    <a:pt x="71751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449325" cy="5758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3287891" y="1706143"/>
            <a:ext cx="5502908" cy="2668676"/>
            <a:chOff x="0" y="0"/>
            <a:chExt cx="1449325" cy="702861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49325" cy="702861"/>
            </a:xfrm>
            <a:custGeom>
              <a:avLst/>
              <a:gdLst/>
              <a:ahLst/>
              <a:cxnLst/>
              <a:rect r="r" b="b" t="t" l="l"/>
              <a:pathLst>
                <a:path h="702861" w="1449325">
                  <a:moveTo>
                    <a:pt x="71751" y="0"/>
                  </a:moveTo>
                  <a:lnTo>
                    <a:pt x="1377575" y="0"/>
                  </a:lnTo>
                  <a:cubicBezTo>
                    <a:pt x="1417202" y="0"/>
                    <a:pt x="1449325" y="32124"/>
                    <a:pt x="1449325" y="71751"/>
                  </a:cubicBezTo>
                  <a:lnTo>
                    <a:pt x="1449325" y="631110"/>
                  </a:lnTo>
                  <a:cubicBezTo>
                    <a:pt x="1449325" y="670737"/>
                    <a:pt x="1417202" y="702861"/>
                    <a:pt x="1377575" y="702861"/>
                  </a:cubicBezTo>
                  <a:lnTo>
                    <a:pt x="71751" y="702861"/>
                  </a:lnTo>
                  <a:cubicBezTo>
                    <a:pt x="32124" y="702861"/>
                    <a:pt x="0" y="670737"/>
                    <a:pt x="0" y="631110"/>
                  </a:cubicBezTo>
                  <a:lnTo>
                    <a:pt x="0" y="71751"/>
                  </a:lnTo>
                  <a:cubicBezTo>
                    <a:pt x="0" y="32124"/>
                    <a:pt x="32124" y="0"/>
                    <a:pt x="71751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449325" cy="740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2603981" y="2356571"/>
            <a:ext cx="1367819" cy="136781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603981" y="4978528"/>
            <a:ext cx="1367819" cy="1367819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603981" y="7420269"/>
            <a:ext cx="1367819" cy="1367819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9800086" y="3834255"/>
            <a:ext cx="6748337" cy="30444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738"/>
              </a:lnSpc>
            </a:pPr>
            <a:r>
              <a:rPr lang="en-US" sz="73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How NHA-256 </a:t>
            </a:r>
            <a:r>
              <a:rPr lang="en-US" b="true" sz="73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Works – 3 Simple Steps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4449827" y="7362725"/>
            <a:ext cx="368404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1E05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Monitor Everything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449827" y="5054187"/>
            <a:ext cx="368404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Click &amp; Redirect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4449827" y="2118811"/>
            <a:ext cx="3684049" cy="398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100" b="true">
                <a:solidFill>
                  <a:srgbClr val="1E05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Shorten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449827" y="7960895"/>
            <a:ext cx="4071886" cy="1061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>
                <a:solidFill>
                  <a:srgbClr val="545454"/>
                </a:solidFill>
                <a:latin typeface="Open Sauce"/>
                <a:ea typeface="Open Sauce"/>
                <a:cs typeface="Open Sauce"/>
                <a:sym typeface="Open Sauce"/>
              </a:rPr>
              <a:t>Prometheus + Grafana track every request, latency, errors, and health in real time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4370522" y="5527022"/>
            <a:ext cx="4071886" cy="1061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Anyone opens the short link → gets redirected to the original URL in &lt; 50 ms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4449827" y="2808949"/>
            <a:ext cx="4071886" cy="1061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>
                <a:solidFill>
                  <a:srgbClr val="545454"/>
                </a:solidFill>
                <a:latin typeface="Open Sauce"/>
                <a:ea typeface="Open Sauce"/>
                <a:cs typeface="Open Sauce"/>
                <a:sym typeface="Open Sauce"/>
              </a:rPr>
              <a:t>User sends any long URL → Flask instantly generates a unique short code (e.g., /L5IQI7)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686747" y="2472629"/>
            <a:ext cx="1202287" cy="96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85"/>
              </a:lnSpc>
            </a:pPr>
            <a:r>
              <a:rPr lang="en-US" b="true" sz="5178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01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686747" y="5082827"/>
            <a:ext cx="1202287" cy="96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85"/>
              </a:lnSpc>
            </a:pPr>
            <a:r>
              <a:rPr lang="en-US" b="true" sz="5178">
                <a:solidFill>
                  <a:srgbClr val="1E05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02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686747" y="7524567"/>
            <a:ext cx="1202287" cy="9687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85"/>
              </a:lnSpc>
            </a:pPr>
            <a:r>
              <a:rPr lang="en-US" b="true" sz="5178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03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E05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89104" y="570047"/>
            <a:ext cx="6994092" cy="2775544"/>
            <a:chOff x="0" y="0"/>
            <a:chExt cx="1842065" cy="7310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42065" cy="731008"/>
            </a:xfrm>
            <a:custGeom>
              <a:avLst/>
              <a:gdLst/>
              <a:ahLst/>
              <a:cxnLst/>
              <a:rect r="r" b="b" t="t" l="l"/>
              <a:pathLst>
                <a:path h="731008" w="1842065">
                  <a:moveTo>
                    <a:pt x="56453" y="0"/>
                  </a:moveTo>
                  <a:lnTo>
                    <a:pt x="1785612" y="0"/>
                  </a:lnTo>
                  <a:cubicBezTo>
                    <a:pt x="1800585" y="0"/>
                    <a:pt x="1814944" y="5948"/>
                    <a:pt x="1825531" y="16535"/>
                  </a:cubicBezTo>
                  <a:cubicBezTo>
                    <a:pt x="1836118" y="27122"/>
                    <a:pt x="1842065" y="41481"/>
                    <a:pt x="1842065" y="56453"/>
                  </a:cubicBezTo>
                  <a:lnTo>
                    <a:pt x="1842065" y="674555"/>
                  </a:lnTo>
                  <a:cubicBezTo>
                    <a:pt x="1842065" y="705733"/>
                    <a:pt x="1816791" y="731008"/>
                    <a:pt x="1785612" y="731008"/>
                  </a:cubicBezTo>
                  <a:lnTo>
                    <a:pt x="56453" y="731008"/>
                  </a:lnTo>
                  <a:cubicBezTo>
                    <a:pt x="25275" y="731008"/>
                    <a:pt x="0" y="705733"/>
                    <a:pt x="0" y="674555"/>
                  </a:cubicBezTo>
                  <a:lnTo>
                    <a:pt x="0" y="56453"/>
                  </a:lnTo>
                  <a:cubicBezTo>
                    <a:pt x="0" y="25275"/>
                    <a:pt x="25275" y="0"/>
                    <a:pt x="56453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842065" cy="7691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583514" y="526547"/>
            <a:ext cx="4049760" cy="2504630"/>
            <a:chOff x="0" y="0"/>
            <a:chExt cx="1175238" cy="72684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75238" cy="726842"/>
            </a:xfrm>
            <a:custGeom>
              <a:avLst/>
              <a:gdLst/>
              <a:ahLst/>
              <a:cxnLst/>
              <a:rect r="r" b="b" t="t" l="l"/>
              <a:pathLst>
                <a:path h="726842" w="1175238">
                  <a:moveTo>
                    <a:pt x="97497" y="0"/>
                  </a:moveTo>
                  <a:lnTo>
                    <a:pt x="1077741" y="0"/>
                  </a:lnTo>
                  <a:cubicBezTo>
                    <a:pt x="1131587" y="0"/>
                    <a:pt x="1175238" y="43651"/>
                    <a:pt x="1175238" y="97497"/>
                  </a:cubicBezTo>
                  <a:lnTo>
                    <a:pt x="1175238" y="629346"/>
                  </a:lnTo>
                  <a:cubicBezTo>
                    <a:pt x="1175238" y="683191"/>
                    <a:pt x="1131587" y="726842"/>
                    <a:pt x="1077741" y="726842"/>
                  </a:cubicBezTo>
                  <a:lnTo>
                    <a:pt x="97497" y="726842"/>
                  </a:lnTo>
                  <a:cubicBezTo>
                    <a:pt x="43651" y="726842"/>
                    <a:pt x="0" y="683191"/>
                    <a:pt x="0" y="629346"/>
                  </a:cubicBezTo>
                  <a:lnTo>
                    <a:pt x="0" y="97497"/>
                  </a:lnTo>
                  <a:cubicBezTo>
                    <a:pt x="0" y="43651"/>
                    <a:pt x="43651" y="0"/>
                    <a:pt x="97497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175238" cy="76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583514" y="3345592"/>
            <a:ext cx="4049760" cy="2504630"/>
            <a:chOff x="0" y="0"/>
            <a:chExt cx="1175238" cy="72684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75238" cy="726842"/>
            </a:xfrm>
            <a:custGeom>
              <a:avLst/>
              <a:gdLst/>
              <a:ahLst/>
              <a:cxnLst/>
              <a:rect r="r" b="b" t="t" l="l"/>
              <a:pathLst>
                <a:path h="726842" w="1175238">
                  <a:moveTo>
                    <a:pt x="97497" y="0"/>
                  </a:moveTo>
                  <a:lnTo>
                    <a:pt x="1077741" y="0"/>
                  </a:lnTo>
                  <a:cubicBezTo>
                    <a:pt x="1131587" y="0"/>
                    <a:pt x="1175238" y="43651"/>
                    <a:pt x="1175238" y="97497"/>
                  </a:cubicBezTo>
                  <a:lnTo>
                    <a:pt x="1175238" y="629346"/>
                  </a:lnTo>
                  <a:cubicBezTo>
                    <a:pt x="1175238" y="683191"/>
                    <a:pt x="1131587" y="726842"/>
                    <a:pt x="1077741" y="726842"/>
                  </a:cubicBezTo>
                  <a:lnTo>
                    <a:pt x="97497" y="726842"/>
                  </a:lnTo>
                  <a:cubicBezTo>
                    <a:pt x="43651" y="726842"/>
                    <a:pt x="0" y="683191"/>
                    <a:pt x="0" y="629346"/>
                  </a:cubicBezTo>
                  <a:lnTo>
                    <a:pt x="0" y="97497"/>
                  </a:lnTo>
                  <a:cubicBezTo>
                    <a:pt x="0" y="43651"/>
                    <a:pt x="43651" y="0"/>
                    <a:pt x="97497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175238" cy="76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583514" y="510216"/>
            <a:ext cx="3950653" cy="883278"/>
            <a:chOff x="0" y="0"/>
            <a:chExt cx="1146477" cy="25632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146477" cy="256327"/>
            </a:xfrm>
            <a:custGeom>
              <a:avLst/>
              <a:gdLst/>
              <a:ahLst/>
              <a:cxnLst/>
              <a:rect r="r" b="b" t="t" l="l"/>
              <a:pathLst>
                <a:path h="256327" w="1146477">
                  <a:moveTo>
                    <a:pt x="99942" y="0"/>
                  </a:moveTo>
                  <a:lnTo>
                    <a:pt x="1046535" y="0"/>
                  </a:lnTo>
                  <a:cubicBezTo>
                    <a:pt x="1101732" y="0"/>
                    <a:pt x="1146477" y="44746"/>
                    <a:pt x="1146477" y="99942"/>
                  </a:cubicBezTo>
                  <a:lnTo>
                    <a:pt x="1146477" y="156384"/>
                  </a:lnTo>
                  <a:cubicBezTo>
                    <a:pt x="1146477" y="211581"/>
                    <a:pt x="1101732" y="256327"/>
                    <a:pt x="1046535" y="256327"/>
                  </a:cubicBezTo>
                  <a:lnTo>
                    <a:pt x="99942" y="256327"/>
                  </a:lnTo>
                  <a:cubicBezTo>
                    <a:pt x="44746" y="256327"/>
                    <a:pt x="0" y="211581"/>
                    <a:pt x="0" y="156384"/>
                  </a:cubicBezTo>
                  <a:lnTo>
                    <a:pt x="0" y="99942"/>
                  </a:lnTo>
                  <a:cubicBezTo>
                    <a:pt x="0" y="44746"/>
                    <a:pt x="44746" y="0"/>
                    <a:pt x="9994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1146477" cy="294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3583514" y="3329261"/>
            <a:ext cx="4049760" cy="883278"/>
            <a:chOff x="0" y="0"/>
            <a:chExt cx="1175238" cy="25632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75238" cy="256327"/>
            </a:xfrm>
            <a:custGeom>
              <a:avLst/>
              <a:gdLst/>
              <a:ahLst/>
              <a:cxnLst/>
              <a:rect r="r" b="b" t="t" l="l"/>
              <a:pathLst>
                <a:path h="256327" w="1175238">
                  <a:moveTo>
                    <a:pt x="97497" y="0"/>
                  </a:moveTo>
                  <a:lnTo>
                    <a:pt x="1077741" y="0"/>
                  </a:lnTo>
                  <a:cubicBezTo>
                    <a:pt x="1131587" y="0"/>
                    <a:pt x="1175238" y="43651"/>
                    <a:pt x="1175238" y="97497"/>
                  </a:cubicBezTo>
                  <a:lnTo>
                    <a:pt x="1175238" y="158830"/>
                  </a:lnTo>
                  <a:cubicBezTo>
                    <a:pt x="1175238" y="212676"/>
                    <a:pt x="1131587" y="256327"/>
                    <a:pt x="1077741" y="256327"/>
                  </a:cubicBezTo>
                  <a:lnTo>
                    <a:pt x="97497" y="256327"/>
                  </a:lnTo>
                  <a:cubicBezTo>
                    <a:pt x="43651" y="256327"/>
                    <a:pt x="0" y="212676"/>
                    <a:pt x="0" y="158830"/>
                  </a:cubicBezTo>
                  <a:lnTo>
                    <a:pt x="0" y="97497"/>
                  </a:lnTo>
                  <a:cubicBezTo>
                    <a:pt x="0" y="43651"/>
                    <a:pt x="43651" y="0"/>
                    <a:pt x="97497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175238" cy="294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372225" y="8963787"/>
            <a:ext cx="3887075" cy="294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226"/>
              </a:lnSpc>
            </a:pPr>
            <a:r>
              <a:rPr lang="en-US" sz="210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NHA-256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028700" y="1028700"/>
            <a:ext cx="422835" cy="513305"/>
          </a:xfrm>
          <a:custGeom>
            <a:avLst/>
            <a:gdLst/>
            <a:ahLst/>
            <a:cxnLst/>
            <a:rect r="r" b="b" t="t" l="l"/>
            <a:pathLst>
              <a:path h="513305" w="422835">
                <a:moveTo>
                  <a:pt x="0" y="0"/>
                </a:moveTo>
                <a:lnTo>
                  <a:pt x="422835" y="0"/>
                </a:lnTo>
                <a:lnTo>
                  <a:pt x="422835" y="513305"/>
                </a:lnTo>
                <a:lnTo>
                  <a:pt x="0" y="5133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9" id="19"/>
          <p:cNvSpPr/>
          <p:nvPr/>
        </p:nvSpPr>
        <p:spPr>
          <a:xfrm>
            <a:off x="1028700" y="9120569"/>
            <a:ext cx="1284081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20" id="20"/>
          <p:cNvGrpSpPr/>
          <p:nvPr/>
        </p:nvGrpSpPr>
        <p:grpSpPr>
          <a:xfrm rot="0">
            <a:off x="13583514" y="6090832"/>
            <a:ext cx="4226844" cy="2504630"/>
            <a:chOff x="0" y="0"/>
            <a:chExt cx="1226628" cy="72684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26628" cy="726842"/>
            </a:xfrm>
            <a:custGeom>
              <a:avLst/>
              <a:gdLst/>
              <a:ahLst/>
              <a:cxnLst/>
              <a:rect r="r" b="b" t="t" l="l"/>
              <a:pathLst>
                <a:path h="726842" w="1226628">
                  <a:moveTo>
                    <a:pt x="93412" y="0"/>
                  </a:moveTo>
                  <a:lnTo>
                    <a:pt x="1133216" y="0"/>
                  </a:lnTo>
                  <a:cubicBezTo>
                    <a:pt x="1184806" y="0"/>
                    <a:pt x="1226628" y="41822"/>
                    <a:pt x="1226628" y="93412"/>
                  </a:cubicBezTo>
                  <a:lnTo>
                    <a:pt x="1226628" y="633430"/>
                  </a:lnTo>
                  <a:cubicBezTo>
                    <a:pt x="1226628" y="658205"/>
                    <a:pt x="1216786" y="681964"/>
                    <a:pt x="1199268" y="699482"/>
                  </a:cubicBezTo>
                  <a:cubicBezTo>
                    <a:pt x="1181750" y="717001"/>
                    <a:pt x="1157990" y="726842"/>
                    <a:pt x="1133216" y="726842"/>
                  </a:cubicBezTo>
                  <a:lnTo>
                    <a:pt x="93412" y="726842"/>
                  </a:lnTo>
                  <a:cubicBezTo>
                    <a:pt x="68638" y="726842"/>
                    <a:pt x="44878" y="717001"/>
                    <a:pt x="27360" y="699482"/>
                  </a:cubicBezTo>
                  <a:cubicBezTo>
                    <a:pt x="9842" y="681964"/>
                    <a:pt x="0" y="658205"/>
                    <a:pt x="0" y="633430"/>
                  </a:cubicBezTo>
                  <a:lnTo>
                    <a:pt x="0" y="93412"/>
                  </a:lnTo>
                  <a:cubicBezTo>
                    <a:pt x="0" y="68638"/>
                    <a:pt x="9842" y="44878"/>
                    <a:pt x="27360" y="27360"/>
                  </a:cubicBezTo>
                  <a:cubicBezTo>
                    <a:pt x="44878" y="9842"/>
                    <a:pt x="68638" y="0"/>
                    <a:pt x="93412" y="0"/>
                  </a:cubicBezTo>
                  <a:close/>
                </a:path>
              </a:pathLst>
            </a:custGeom>
            <a:solidFill>
              <a:srgbClr val="FFFFFF">
                <a:alpha val="9804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1226628" cy="7649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3583514" y="6074502"/>
            <a:ext cx="4226844" cy="883278"/>
            <a:chOff x="0" y="0"/>
            <a:chExt cx="1226628" cy="25632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26628" cy="256327"/>
            </a:xfrm>
            <a:custGeom>
              <a:avLst/>
              <a:gdLst/>
              <a:ahLst/>
              <a:cxnLst/>
              <a:rect r="r" b="b" t="t" l="l"/>
              <a:pathLst>
                <a:path h="256327" w="1226628">
                  <a:moveTo>
                    <a:pt x="93412" y="0"/>
                  </a:moveTo>
                  <a:lnTo>
                    <a:pt x="1133216" y="0"/>
                  </a:lnTo>
                  <a:cubicBezTo>
                    <a:pt x="1184806" y="0"/>
                    <a:pt x="1226628" y="41822"/>
                    <a:pt x="1226628" y="93412"/>
                  </a:cubicBezTo>
                  <a:lnTo>
                    <a:pt x="1226628" y="162915"/>
                  </a:lnTo>
                  <a:cubicBezTo>
                    <a:pt x="1226628" y="187689"/>
                    <a:pt x="1216786" y="211449"/>
                    <a:pt x="1199268" y="228967"/>
                  </a:cubicBezTo>
                  <a:cubicBezTo>
                    <a:pt x="1181750" y="246485"/>
                    <a:pt x="1157990" y="256327"/>
                    <a:pt x="1133216" y="256327"/>
                  </a:cubicBezTo>
                  <a:lnTo>
                    <a:pt x="93412" y="256327"/>
                  </a:lnTo>
                  <a:cubicBezTo>
                    <a:pt x="68638" y="256327"/>
                    <a:pt x="44878" y="246485"/>
                    <a:pt x="27360" y="228967"/>
                  </a:cubicBezTo>
                  <a:cubicBezTo>
                    <a:pt x="9842" y="211449"/>
                    <a:pt x="0" y="187689"/>
                    <a:pt x="0" y="162915"/>
                  </a:cubicBezTo>
                  <a:lnTo>
                    <a:pt x="0" y="93412"/>
                  </a:lnTo>
                  <a:cubicBezTo>
                    <a:pt x="0" y="68638"/>
                    <a:pt x="9842" y="44878"/>
                    <a:pt x="27360" y="27360"/>
                  </a:cubicBezTo>
                  <a:cubicBezTo>
                    <a:pt x="44878" y="9842"/>
                    <a:pt x="68638" y="0"/>
                    <a:pt x="93412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91F53">
                    <a:alpha val="100000"/>
                  </a:srgbClr>
                </a:gs>
                <a:gs pos="100000">
                  <a:srgbClr val="340980">
                    <a:alpha val="100000"/>
                  </a:srgbClr>
                </a:gs>
              </a:gsLst>
              <a:lin ang="0"/>
            </a:gradFill>
            <a:ln cap="rnd">
              <a:noFill/>
              <a:prstDash val="solid"/>
              <a:round/>
            </a:ln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1226628" cy="294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692963" y="3479701"/>
            <a:ext cx="10651652" cy="5465036"/>
            <a:chOff x="0" y="0"/>
            <a:chExt cx="822667" cy="422085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22667" cy="422085"/>
            </a:xfrm>
            <a:custGeom>
              <a:avLst/>
              <a:gdLst/>
              <a:ahLst/>
              <a:cxnLst/>
              <a:rect r="r" b="b" t="t" l="l"/>
              <a:pathLst>
                <a:path h="422085" w="822667">
                  <a:moveTo>
                    <a:pt x="37068" y="0"/>
                  </a:moveTo>
                  <a:lnTo>
                    <a:pt x="785599" y="0"/>
                  </a:lnTo>
                  <a:cubicBezTo>
                    <a:pt x="806071" y="0"/>
                    <a:pt x="822667" y="16596"/>
                    <a:pt x="822667" y="37068"/>
                  </a:cubicBezTo>
                  <a:lnTo>
                    <a:pt x="822667" y="385017"/>
                  </a:lnTo>
                  <a:cubicBezTo>
                    <a:pt x="822667" y="405489"/>
                    <a:pt x="806071" y="422085"/>
                    <a:pt x="785599" y="422085"/>
                  </a:cubicBezTo>
                  <a:lnTo>
                    <a:pt x="37068" y="422085"/>
                  </a:lnTo>
                  <a:cubicBezTo>
                    <a:pt x="16596" y="422085"/>
                    <a:pt x="0" y="405489"/>
                    <a:pt x="0" y="385017"/>
                  </a:cubicBezTo>
                  <a:lnTo>
                    <a:pt x="0" y="37068"/>
                  </a:lnTo>
                  <a:cubicBezTo>
                    <a:pt x="0" y="16596"/>
                    <a:pt x="16596" y="0"/>
                    <a:pt x="37068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3987" r="0" b="-5646"/>
              </a:stretch>
            </a:blip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5611939" y="2391818"/>
            <a:ext cx="5894641" cy="699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1800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Everything you’re about to see is running locally right now with a single docker compose up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3909469" y="4531232"/>
            <a:ext cx="2953257" cy="969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3"/>
              </a:lnSpc>
            </a:pPr>
            <a:r>
              <a:rPr lang="en-US" sz="1633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Tracks creations/sec, redirects, latency percentiles &amp; errors live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909469" y="7276472"/>
            <a:ext cx="2646436" cy="969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3"/>
              </a:lnSpc>
            </a:pPr>
            <a:r>
              <a:rPr lang="en-US" sz="1633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Raw metrics exposed at localhost:5000/metrics – no extra setup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909469" y="6307695"/>
            <a:ext cx="5349762" cy="35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49"/>
              </a:lnSpc>
            </a:pPr>
            <a:r>
              <a:rPr lang="en-US" sz="1905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Prometheus Metrics Endpoint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5738830" y="710124"/>
            <a:ext cx="6039528" cy="1534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24"/>
              </a:lnSpc>
            </a:pPr>
            <a:r>
              <a:rPr lang="en-US" sz="5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Live Dem</a:t>
            </a:r>
            <a:r>
              <a:rPr lang="en-US" b="true" sz="54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 – It Actually Works!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909469" y="743410"/>
            <a:ext cx="5349762" cy="35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49"/>
              </a:lnSpc>
            </a:pPr>
            <a:r>
              <a:rPr lang="en-US" sz="1905" b="true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Simple Web Interface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909469" y="3562454"/>
            <a:ext cx="5164871" cy="350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49"/>
              </a:lnSpc>
            </a:pPr>
            <a:r>
              <a:rPr lang="en-US" sz="1905" b="true">
                <a:solidFill>
                  <a:srgbClr val="1E0559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Real-time Grafana Dashboard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3909469" y="1712187"/>
            <a:ext cx="2646436" cy="969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13"/>
              </a:lnSpc>
            </a:pPr>
            <a:r>
              <a:rPr lang="en-US" sz="1633">
                <a:solidFill>
                  <a:srgbClr val="D9D9D9"/>
                </a:solidFill>
                <a:latin typeface="Open Sauce"/>
                <a:ea typeface="Open Sauce"/>
                <a:cs typeface="Open Sauce"/>
                <a:sym typeface="Open Sauce"/>
              </a:rPr>
              <a:t>Enter any URL → instantly get a short link (e.g., /L5IQI7)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832489" y="1138096"/>
            <a:ext cx="3356615" cy="3248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31"/>
              </a:lnSpc>
            </a:pPr>
            <a:r>
              <a:rPr lang="en-US" sz="21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NHA-256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DAG6BVrWrGg</dc:identifier>
  <dcterms:modified xsi:type="dcterms:W3CDTF">2011-08-01T06:04:30Z</dcterms:modified>
  <cp:revision>1</cp:revision>
  <dc:title>Black Purple Gradient Modern Minimalist Modern Web Development Presentation</dc:title>
</cp:coreProperties>
</file>

<file path=docProps/thumbnail.jpeg>
</file>